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2"/>
  </p:notesMasterIdLst>
  <p:sldIdLst>
    <p:sldId id="256" r:id="rId2"/>
    <p:sldId id="288" r:id="rId3"/>
    <p:sldId id="258" r:id="rId4"/>
    <p:sldId id="257" r:id="rId5"/>
    <p:sldId id="282" r:id="rId6"/>
    <p:sldId id="294" r:id="rId7"/>
    <p:sldId id="295" r:id="rId8"/>
    <p:sldId id="296" r:id="rId9"/>
    <p:sldId id="297" r:id="rId10"/>
    <p:sldId id="298" r:id="rId11"/>
    <p:sldId id="299" r:id="rId12"/>
    <p:sldId id="300" r:id="rId13"/>
    <p:sldId id="301" r:id="rId14"/>
    <p:sldId id="302" r:id="rId15"/>
    <p:sldId id="303" r:id="rId16"/>
    <p:sldId id="260" r:id="rId17"/>
    <p:sldId id="276" r:id="rId18"/>
    <p:sldId id="277" r:id="rId19"/>
    <p:sldId id="278" r:id="rId20"/>
    <p:sldId id="279" r:id="rId21"/>
    <p:sldId id="280" r:id="rId22"/>
    <p:sldId id="281" r:id="rId23"/>
    <p:sldId id="284" r:id="rId24"/>
    <p:sldId id="269" r:id="rId25"/>
    <p:sldId id="292" r:id="rId26"/>
    <p:sldId id="274" r:id="rId27"/>
    <p:sldId id="275" r:id="rId28"/>
    <p:sldId id="283" r:id="rId29"/>
    <p:sldId id="290" r:id="rId30"/>
    <p:sldId id="289" r:id="rId31"/>
  </p:sldIdLst>
  <p:sldSz cx="9144000" cy="6858000" type="screen4x3"/>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829" autoAdjust="0"/>
  </p:normalViewPr>
  <p:slideViewPr>
    <p:cSldViewPr>
      <p:cViewPr varScale="1">
        <p:scale>
          <a:sx n="90" d="100"/>
          <a:sy n="90" d="100"/>
        </p:scale>
        <p:origin x="-22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202TB%20HD:Users:suzanne:Downloads:Book4-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tx>
            <c:v>Items on integrated lists</c:v>
          </c:tx>
          <c:spPr>
            <a:ln w="47625">
              <a:noFill/>
            </a:ln>
          </c:spPr>
          <c:yVal>
            <c:numRef>
              <c:f>[1]Sheet1!$I$98:$I$159</c:f>
              <c:numCache>
                <c:formatCode>0.00</c:formatCode>
                <c:ptCount val="62"/>
                <c:pt idx="0">
                  <c:v>6.3755458515283803E-2</c:v>
                </c:pt>
                <c:pt idx="1">
                  <c:v>0.161904761904762</c:v>
                </c:pt>
                <c:pt idx="2">
                  <c:v>0.16715542521994101</c:v>
                </c:pt>
                <c:pt idx="3">
                  <c:v>0.17142857142857101</c:v>
                </c:pt>
                <c:pt idx="4">
                  <c:v>0.17571884984025599</c:v>
                </c:pt>
                <c:pt idx="5">
                  <c:v>0.1825</c:v>
                </c:pt>
                <c:pt idx="6">
                  <c:v>0.19174041297935099</c:v>
                </c:pt>
                <c:pt idx="7">
                  <c:v>0.19721871049304701</c:v>
                </c:pt>
                <c:pt idx="8">
                  <c:v>0.221854304635762</c:v>
                </c:pt>
                <c:pt idx="9">
                  <c:v>0.23728813559322001</c:v>
                </c:pt>
                <c:pt idx="10">
                  <c:v>0.24369747899159699</c:v>
                </c:pt>
                <c:pt idx="11">
                  <c:v>0.28645833333333298</c:v>
                </c:pt>
                <c:pt idx="12">
                  <c:v>0.30653266331658302</c:v>
                </c:pt>
                <c:pt idx="13">
                  <c:v>0.34969325153374198</c:v>
                </c:pt>
                <c:pt idx="14">
                  <c:v>0.39130434782608697</c:v>
                </c:pt>
                <c:pt idx="15">
                  <c:v>0.42753623188405798</c:v>
                </c:pt>
                <c:pt idx="16">
                  <c:v>0.44927536231884102</c:v>
                </c:pt>
                <c:pt idx="17">
                  <c:v>0.493087557603687</c:v>
                </c:pt>
                <c:pt idx="18">
                  <c:v>0.53030303030303005</c:v>
                </c:pt>
                <c:pt idx="19">
                  <c:v>0.69230769230769196</c:v>
                </c:pt>
                <c:pt idx="20">
                  <c:v>0.9</c:v>
                </c:pt>
                <c:pt idx="21">
                  <c:v>1.033333333333333</c:v>
                </c:pt>
                <c:pt idx="22">
                  <c:v>1.1499999999999999</c:v>
                </c:pt>
                <c:pt idx="23">
                  <c:v>1.1499999999999999</c:v>
                </c:pt>
                <c:pt idx="24">
                  <c:v>1.216666666666667</c:v>
                </c:pt>
                <c:pt idx="25">
                  <c:v>1.333333333333333</c:v>
                </c:pt>
                <c:pt idx="26">
                  <c:v>1.441860465116279</c:v>
                </c:pt>
                <c:pt idx="27">
                  <c:v>1.7333333333333329</c:v>
                </c:pt>
                <c:pt idx="28">
                  <c:v>2.0588235294117641</c:v>
                </c:pt>
                <c:pt idx="29">
                  <c:v>2.2058823529411762</c:v>
                </c:pt>
                <c:pt idx="30">
                  <c:v>3.2352941176470589</c:v>
                </c:pt>
                <c:pt idx="31">
                  <c:v>3.3529411764705879</c:v>
                </c:pt>
                <c:pt idx="32">
                  <c:v>3.4117647058823519</c:v>
                </c:pt>
                <c:pt idx="33">
                  <c:v>3.5882352941176472</c:v>
                </c:pt>
                <c:pt idx="34">
                  <c:v>3.65</c:v>
                </c:pt>
              </c:numCache>
            </c:numRef>
          </c:yVal>
          <c:smooth val="0"/>
        </c:ser>
        <c:ser>
          <c:idx val="1"/>
          <c:order val="1"/>
          <c:tx>
            <c:v>Items on non-integrated lists</c:v>
          </c:tx>
          <c:spPr>
            <a:ln w="47625">
              <a:noFill/>
            </a:ln>
          </c:spPr>
          <c:yVal>
            <c:numRef>
              <c:f>[1]Sheet1!$J$98:$J$159</c:f>
              <c:numCache>
                <c:formatCode>0.00</c:formatCode>
                <c:ptCount val="62"/>
                <c:pt idx="0">
                  <c:v>6.3755458515283803E-2</c:v>
                </c:pt>
                <c:pt idx="1">
                  <c:v>7.01030927835051E-2</c:v>
                </c:pt>
                <c:pt idx="2">
                  <c:v>0.14285714285714299</c:v>
                </c:pt>
                <c:pt idx="3">
                  <c:v>0.162745098039216</c:v>
                </c:pt>
                <c:pt idx="7">
                  <c:v>0.202898550724638</c:v>
                </c:pt>
                <c:pt idx="8">
                  <c:v>0.20955882352941199</c:v>
                </c:pt>
                <c:pt idx="11">
                  <c:v>0.22535211267605601</c:v>
                </c:pt>
                <c:pt idx="13">
                  <c:v>0.23917995444191301</c:v>
                </c:pt>
                <c:pt idx="14">
                  <c:v>0.28296703296703302</c:v>
                </c:pt>
                <c:pt idx="15">
                  <c:v>0.29253731343283601</c:v>
                </c:pt>
                <c:pt idx="16">
                  <c:v>0.319148936170213</c:v>
                </c:pt>
                <c:pt idx="18">
                  <c:v>0.32941176470588202</c:v>
                </c:pt>
                <c:pt idx="19">
                  <c:v>0.33636363636363598</c:v>
                </c:pt>
                <c:pt idx="21">
                  <c:v>0.36363636363636398</c:v>
                </c:pt>
                <c:pt idx="22">
                  <c:v>0.40714285714285697</c:v>
                </c:pt>
                <c:pt idx="23">
                  <c:v>0.40828402366863897</c:v>
                </c:pt>
                <c:pt idx="24">
                  <c:v>0.422222222222222</c:v>
                </c:pt>
                <c:pt idx="25">
                  <c:v>0.45378151260504201</c:v>
                </c:pt>
                <c:pt idx="26">
                  <c:v>0.454901960784314</c:v>
                </c:pt>
                <c:pt idx="27">
                  <c:v>0.55288461538461497</c:v>
                </c:pt>
                <c:pt idx="28">
                  <c:v>0.60909090909090902</c:v>
                </c:pt>
                <c:pt idx="29">
                  <c:v>0.61568627450980395</c:v>
                </c:pt>
                <c:pt idx="30">
                  <c:v>0.63076923076923097</c:v>
                </c:pt>
                <c:pt idx="31">
                  <c:v>0.63921568627450998</c:v>
                </c:pt>
                <c:pt idx="32">
                  <c:v>0.68235294117647105</c:v>
                </c:pt>
                <c:pt idx="33">
                  <c:v>0.68421052631578905</c:v>
                </c:pt>
                <c:pt idx="34">
                  <c:v>0.7</c:v>
                </c:pt>
                <c:pt idx="35">
                  <c:v>0.75</c:v>
                </c:pt>
                <c:pt idx="36">
                  <c:v>0.77678571428571397</c:v>
                </c:pt>
                <c:pt idx="37">
                  <c:v>0.78160919540229901</c:v>
                </c:pt>
                <c:pt idx="38">
                  <c:v>0.84</c:v>
                </c:pt>
                <c:pt idx="39">
                  <c:v>0.86666666666666703</c:v>
                </c:pt>
                <c:pt idx="40">
                  <c:v>0.88524590163934402</c:v>
                </c:pt>
                <c:pt idx="41">
                  <c:v>0.931034482758621</c:v>
                </c:pt>
                <c:pt idx="42">
                  <c:v>0.93442622950819698</c:v>
                </c:pt>
                <c:pt idx="43">
                  <c:v>1.003921568627451</c:v>
                </c:pt>
                <c:pt idx="44">
                  <c:v>1.05</c:v>
                </c:pt>
                <c:pt idx="45">
                  <c:v>1.0655737704918029</c:v>
                </c:pt>
                <c:pt idx="46">
                  <c:v>1.0655737704918029</c:v>
                </c:pt>
                <c:pt idx="47">
                  <c:v>1.083333333333333</c:v>
                </c:pt>
                <c:pt idx="48">
                  <c:v>1.145299145299145</c:v>
                </c:pt>
                <c:pt idx="49">
                  <c:v>1.1863636363636361</c:v>
                </c:pt>
                <c:pt idx="50">
                  <c:v>1.208333333333333</c:v>
                </c:pt>
                <c:pt idx="51">
                  <c:v>1.2666666666666671</c:v>
                </c:pt>
                <c:pt idx="52">
                  <c:v>1.3166666666666671</c:v>
                </c:pt>
                <c:pt idx="53">
                  <c:v>1.416666666666667</c:v>
                </c:pt>
                <c:pt idx="54">
                  <c:v>1.4333333333333329</c:v>
                </c:pt>
                <c:pt idx="55">
                  <c:v>1.4736842105263159</c:v>
                </c:pt>
                <c:pt idx="56">
                  <c:v>1.6791044776119399</c:v>
                </c:pt>
                <c:pt idx="57">
                  <c:v>1.705882352941176</c:v>
                </c:pt>
                <c:pt idx="58">
                  <c:v>2.1764705882352939</c:v>
                </c:pt>
                <c:pt idx="59">
                  <c:v>2.2400000000000002</c:v>
                </c:pt>
              </c:numCache>
            </c:numRef>
          </c:yVal>
          <c:smooth val="0"/>
        </c:ser>
        <c:dLbls>
          <c:showLegendKey val="0"/>
          <c:showVal val="0"/>
          <c:showCatName val="0"/>
          <c:showSerName val="0"/>
          <c:showPercent val="0"/>
          <c:showBubbleSize val="0"/>
        </c:dLbls>
        <c:axId val="145222272"/>
        <c:axId val="147202432"/>
      </c:scatterChart>
      <c:valAx>
        <c:axId val="145222272"/>
        <c:scaling>
          <c:orientation val="minMax"/>
        </c:scaling>
        <c:delete val="0"/>
        <c:axPos val="b"/>
        <c:majorTickMark val="out"/>
        <c:minorTickMark val="none"/>
        <c:tickLblPos val="nextTo"/>
        <c:txPr>
          <a:bodyPr/>
          <a:lstStyle/>
          <a:p>
            <a:pPr>
              <a:defRPr>
                <a:solidFill>
                  <a:schemeClr val="bg1"/>
                </a:solidFill>
              </a:defRPr>
            </a:pPr>
            <a:endParaRPr lang="en-US"/>
          </a:p>
        </c:txPr>
        <c:crossAx val="147202432"/>
        <c:crosses val="autoZero"/>
        <c:crossBetween val="midCat"/>
      </c:valAx>
      <c:valAx>
        <c:axId val="147202432"/>
        <c:scaling>
          <c:orientation val="minMax"/>
        </c:scaling>
        <c:delete val="0"/>
        <c:axPos val="l"/>
        <c:numFmt formatCode="0.00" sourceLinked="1"/>
        <c:majorTickMark val="out"/>
        <c:minorTickMark val="none"/>
        <c:tickLblPos val="nextTo"/>
        <c:crossAx val="145222272"/>
        <c:crosses val="autoZero"/>
        <c:crossBetween val="midCat"/>
      </c:valAx>
    </c:plotArea>
    <c:legend>
      <c:legendPos val="r"/>
      <c:layout>
        <c:manualLayout>
          <c:xMode val="edge"/>
          <c:yMode val="edge"/>
          <c:x val="0.707899654904248"/>
          <c:y val="0.56977557320753403"/>
          <c:w val="0.27821145620686299"/>
          <c:h val="0.233429764010776"/>
        </c:manualLayout>
      </c:layout>
      <c:overlay val="0"/>
      <c:txPr>
        <a:bodyPr/>
        <a:lstStyle/>
        <a:p>
          <a:pPr>
            <a:defRPr sz="1200"/>
          </a:pPr>
          <a:endParaRPr lang="en-US"/>
        </a:p>
      </c:txPr>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0E064082-1AD5-4DD3-8B92-471693BDC7C6}" type="datetimeFigureOut">
              <a:rPr lang="en-GB" smtClean="0"/>
              <a:t>25/06/2014</a:t>
            </a:fld>
            <a:endParaRPr lang="en-GB"/>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4B50C29D-197C-4DFC-9F68-344344B2761C}" type="slidenum">
              <a:rPr lang="en-GB" smtClean="0"/>
              <a:t>‹#›</a:t>
            </a:fld>
            <a:endParaRPr lang="en-GB"/>
          </a:p>
        </p:txBody>
      </p:sp>
    </p:spTree>
    <p:extLst>
      <p:ext uri="{BB962C8B-B14F-4D97-AF65-F5344CB8AC3E}">
        <p14:creationId xmlns:p14="http://schemas.microsoft.com/office/powerpoint/2010/main" val="165412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B50C29D-197C-4DFC-9F68-344344B2761C}" type="slidenum">
              <a:rPr lang="en-GB" smtClean="0"/>
              <a:t>1</a:t>
            </a:fld>
            <a:endParaRPr lang="en-GB"/>
          </a:p>
        </p:txBody>
      </p:sp>
    </p:spTree>
    <p:extLst>
      <p:ext uri="{BB962C8B-B14F-4D97-AF65-F5344CB8AC3E}">
        <p14:creationId xmlns:p14="http://schemas.microsoft.com/office/powerpoint/2010/main" val="512031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10</a:t>
            </a:fld>
            <a:endParaRPr lang="en-GB"/>
          </a:p>
        </p:txBody>
      </p:sp>
    </p:spTree>
    <p:extLst>
      <p:ext uri="{BB962C8B-B14F-4D97-AF65-F5344CB8AC3E}">
        <p14:creationId xmlns:p14="http://schemas.microsoft.com/office/powerpoint/2010/main" val="888780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11</a:t>
            </a:fld>
            <a:endParaRPr lang="en-GB"/>
          </a:p>
        </p:txBody>
      </p:sp>
    </p:spTree>
    <p:extLst>
      <p:ext uri="{BB962C8B-B14F-4D97-AF65-F5344CB8AC3E}">
        <p14:creationId xmlns:p14="http://schemas.microsoft.com/office/powerpoint/2010/main" val="156601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12</a:t>
            </a:fld>
            <a:endParaRPr lang="en-GB"/>
          </a:p>
        </p:txBody>
      </p:sp>
    </p:spTree>
    <p:extLst>
      <p:ext uri="{BB962C8B-B14F-4D97-AF65-F5344CB8AC3E}">
        <p14:creationId xmlns:p14="http://schemas.microsoft.com/office/powerpoint/2010/main" val="322968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13</a:t>
            </a:fld>
            <a:endParaRPr lang="en-GB"/>
          </a:p>
        </p:txBody>
      </p:sp>
    </p:spTree>
    <p:extLst>
      <p:ext uri="{BB962C8B-B14F-4D97-AF65-F5344CB8AC3E}">
        <p14:creationId xmlns:p14="http://schemas.microsoft.com/office/powerpoint/2010/main" val="1373506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B50C29D-197C-4DFC-9F68-344344B2761C}" type="slidenum">
              <a:rPr lang="en-GB" smtClean="0"/>
              <a:t>14</a:t>
            </a:fld>
            <a:endParaRPr lang="en-GB"/>
          </a:p>
        </p:txBody>
      </p:sp>
    </p:spTree>
    <p:extLst>
      <p:ext uri="{BB962C8B-B14F-4D97-AF65-F5344CB8AC3E}">
        <p14:creationId xmlns:p14="http://schemas.microsoft.com/office/powerpoint/2010/main" val="1485388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B50C29D-197C-4DFC-9F68-344344B2761C}" type="slidenum">
              <a:rPr lang="en-GB" smtClean="0"/>
              <a:t>15</a:t>
            </a:fld>
            <a:endParaRPr lang="en-GB"/>
          </a:p>
        </p:txBody>
      </p:sp>
    </p:spTree>
    <p:extLst>
      <p:ext uri="{BB962C8B-B14F-4D97-AF65-F5344CB8AC3E}">
        <p14:creationId xmlns:p14="http://schemas.microsoft.com/office/powerpoint/2010/main" val="899639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16</a:t>
            </a:fld>
            <a:endParaRPr lang="en-GB"/>
          </a:p>
        </p:txBody>
      </p:sp>
    </p:spTree>
    <p:extLst>
      <p:ext uri="{BB962C8B-B14F-4D97-AF65-F5344CB8AC3E}">
        <p14:creationId xmlns:p14="http://schemas.microsoft.com/office/powerpoint/2010/main" val="1502407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17</a:t>
            </a:fld>
            <a:endParaRPr lang="en-GB"/>
          </a:p>
        </p:txBody>
      </p:sp>
    </p:spTree>
    <p:extLst>
      <p:ext uri="{BB962C8B-B14F-4D97-AF65-F5344CB8AC3E}">
        <p14:creationId xmlns:p14="http://schemas.microsoft.com/office/powerpoint/2010/main" val="1001604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18</a:t>
            </a:fld>
            <a:endParaRPr lang="en-GB"/>
          </a:p>
        </p:txBody>
      </p:sp>
    </p:spTree>
    <p:extLst>
      <p:ext uri="{BB962C8B-B14F-4D97-AF65-F5344CB8AC3E}">
        <p14:creationId xmlns:p14="http://schemas.microsoft.com/office/powerpoint/2010/main" val="2310845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19</a:t>
            </a:fld>
            <a:endParaRPr lang="en-GB"/>
          </a:p>
        </p:txBody>
      </p:sp>
    </p:spTree>
    <p:extLst>
      <p:ext uri="{BB962C8B-B14F-4D97-AF65-F5344CB8AC3E}">
        <p14:creationId xmlns:p14="http://schemas.microsoft.com/office/powerpoint/2010/main" val="416060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B50C29D-197C-4DFC-9F68-344344B2761C}" type="slidenum">
              <a:rPr lang="en-GB" smtClean="0"/>
              <a:t>2</a:t>
            </a:fld>
            <a:endParaRPr lang="en-GB"/>
          </a:p>
        </p:txBody>
      </p:sp>
    </p:spTree>
    <p:extLst>
      <p:ext uri="{BB962C8B-B14F-4D97-AF65-F5344CB8AC3E}">
        <p14:creationId xmlns:p14="http://schemas.microsoft.com/office/powerpoint/2010/main" val="1006585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20</a:t>
            </a:fld>
            <a:endParaRPr lang="en-GB"/>
          </a:p>
        </p:txBody>
      </p:sp>
    </p:spTree>
    <p:extLst>
      <p:ext uri="{BB962C8B-B14F-4D97-AF65-F5344CB8AC3E}">
        <p14:creationId xmlns:p14="http://schemas.microsoft.com/office/powerpoint/2010/main" val="4173324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21</a:t>
            </a:fld>
            <a:endParaRPr lang="en-GB"/>
          </a:p>
        </p:txBody>
      </p:sp>
    </p:spTree>
    <p:extLst>
      <p:ext uri="{BB962C8B-B14F-4D97-AF65-F5344CB8AC3E}">
        <p14:creationId xmlns:p14="http://schemas.microsoft.com/office/powerpoint/2010/main" val="3428685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22</a:t>
            </a:fld>
            <a:endParaRPr lang="en-GB"/>
          </a:p>
        </p:txBody>
      </p:sp>
    </p:spTree>
    <p:extLst>
      <p:ext uri="{BB962C8B-B14F-4D97-AF65-F5344CB8AC3E}">
        <p14:creationId xmlns:p14="http://schemas.microsoft.com/office/powerpoint/2010/main" val="2660034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23</a:t>
            </a:fld>
            <a:endParaRPr lang="en-GB"/>
          </a:p>
        </p:txBody>
      </p:sp>
    </p:spTree>
    <p:extLst>
      <p:ext uri="{BB962C8B-B14F-4D97-AF65-F5344CB8AC3E}">
        <p14:creationId xmlns:p14="http://schemas.microsoft.com/office/powerpoint/2010/main" val="298288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B50C29D-197C-4DFC-9F68-344344B2761C}" type="slidenum">
              <a:rPr lang="en-GB" smtClean="0"/>
              <a:t>24</a:t>
            </a:fld>
            <a:endParaRPr lang="en-GB"/>
          </a:p>
        </p:txBody>
      </p:sp>
    </p:spTree>
    <p:extLst>
      <p:ext uri="{BB962C8B-B14F-4D97-AF65-F5344CB8AC3E}">
        <p14:creationId xmlns:p14="http://schemas.microsoft.com/office/powerpoint/2010/main" val="506799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25</a:t>
            </a:fld>
            <a:endParaRPr lang="en-GB"/>
          </a:p>
        </p:txBody>
      </p:sp>
    </p:spTree>
    <p:extLst>
      <p:ext uri="{BB962C8B-B14F-4D97-AF65-F5344CB8AC3E}">
        <p14:creationId xmlns:p14="http://schemas.microsoft.com/office/powerpoint/2010/main" val="1630373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0C29D-197C-4DFC-9F68-344344B2761C}" type="slidenum">
              <a:rPr lang="en-GB" smtClean="0"/>
              <a:t>26</a:t>
            </a:fld>
            <a:endParaRPr lang="en-GB"/>
          </a:p>
        </p:txBody>
      </p:sp>
    </p:spTree>
    <p:extLst>
      <p:ext uri="{BB962C8B-B14F-4D97-AF65-F5344CB8AC3E}">
        <p14:creationId xmlns:p14="http://schemas.microsoft.com/office/powerpoint/2010/main" val="4220604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27</a:t>
            </a:fld>
            <a:endParaRPr lang="en-GB"/>
          </a:p>
        </p:txBody>
      </p:sp>
    </p:spTree>
    <p:extLst>
      <p:ext uri="{BB962C8B-B14F-4D97-AF65-F5344CB8AC3E}">
        <p14:creationId xmlns:p14="http://schemas.microsoft.com/office/powerpoint/2010/main" val="2604592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28</a:t>
            </a:fld>
            <a:endParaRPr lang="en-GB"/>
          </a:p>
        </p:txBody>
      </p:sp>
    </p:spTree>
    <p:extLst>
      <p:ext uri="{BB962C8B-B14F-4D97-AF65-F5344CB8AC3E}">
        <p14:creationId xmlns:p14="http://schemas.microsoft.com/office/powerpoint/2010/main" val="1298836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29</a:t>
            </a:fld>
            <a:endParaRPr lang="en-GB"/>
          </a:p>
        </p:txBody>
      </p:sp>
    </p:spTree>
    <p:extLst>
      <p:ext uri="{BB962C8B-B14F-4D97-AF65-F5344CB8AC3E}">
        <p14:creationId xmlns:p14="http://schemas.microsoft.com/office/powerpoint/2010/main" val="3527883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3</a:t>
            </a:fld>
            <a:endParaRPr lang="en-GB"/>
          </a:p>
        </p:txBody>
      </p:sp>
    </p:spTree>
    <p:extLst>
      <p:ext uri="{BB962C8B-B14F-4D97-AF65-F5344CB8AC3E}">
        <p14:creationId xmlns:p14="http://schemas.microsoft.com/office/powerpoint/2010/main" val="256216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30</a:t>
            </a:fld>
            <a:endParaRPr lang="en-GB"/>
          </a:p>
        </p:txBody>
      </p:sp>
    </p:spTree>
    <p:extLst>
      <p:ext uri="{BB962C8B-B14F-4D97-AF65-F5344CB8AC3E}">
        <p14:creationId xmlns:p14="http://schemas.microsoft.com/office/powerpoint/2010/main" val="783186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4</a:t>
            </a:fld>
            <a:endParaRPr lang="en-GB"/>
          </a:p>
        </p:txBody>
      </p:sp>
    </p:spTree>
    <p:extLst>
      <p:ext uri="{BB962C8B-B14F-4D97-AF65-F5344CB8AC3E}">
        <p14:creationId xmlns:p14="http://schemas.microsoft.com/office/powerpoint/2010/main" val="2378956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5</a:t>
            </a:fld>
            <a:endParaRPr lang="en-GB"/>
          </a:p>
        </p:txBody>
      </p:sp>
    </p:spTree>
    <p:extLst>
      <p:ext uri="{BB962C8B-B14F-4D97-AF65-F5344CB8AC3E}">
        <p14:creationId xmlns:p14="http://schemas.microsoft.com/office/powerpoint/2010/main" val="1809168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6</a:t>
            </a:fld>
            <a:endParaRPr lang="en-GB"/>
          </a:p>
        </p:txBody>
      </p:sp>
    </p:spTree>
    <p:extLst>
      <p:ext uri="{BB962C8B-B14F-4D97-AF65-F5344CB8AC3E}">
        <p14:creationId xmlns:p14="http://schemas.microsoft.com/office/powerpoint/2010/main" val="3703927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7</a:t>
            </a:fld>
            <a:endParaRPr lang="en-GB"/>
          </a:p>
        </p:txBody>
      </p:sp>
    </p:spTree>
    <p:extLst>
      <p:ext uri="{BB962C8B-B14F-4D97-AF65-F5344CB8AC3E}">
        <p14:creationId xmlns:p14="http://schemas.microsoft.com/office/powerpoint/2010/main" val="278215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8</a:t>
            </a:fld>
            <a:endParaRPr lang="en-GB"/>
          </a:p>
        </p:txBody>
      </p:sp>
    </p:spTree>
    <p:extLst>
      <p:ext uri="{BB962C8B-B14F-4D97-AF65-F5344CB8AC3E}">
        <p14:creationId xmlns:p14="http://schemas.microsoft.com/office/powerpoint/2010/main" val="2381573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50C29D-197C-4DFC-9F68-344344B2761C}" type="slidenum">
              <a:rPr lang="en-GB" smtClean="0"/>
              <a:t>9</a:t>
            </a:fld>
            <a:endParaRPr lang="en-GB"/>
          </a:p>
        </p:txBody>
      </p:sp>
    </p:spTree>
    <p:extLst>
      <p:ext uri="{BB962C8B-B14F-4D97-AF65-F5344CB8AC3E}">
        <p14:creationId xmlns:p14="http://schemas.microsoft.com/office/powerpoint/2010/main" val="229798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8BA37D16-47F0-4A88-AA98-EBBC22A22814}" type="datetimeFigureOut">
              <a:rPr lang="en-GB" smtClean="0"/>
              <a:t>25/06/2014</a:t>
            </a:fld>
            <a:endParaRPr lang="en-GB"/>
          </a:p>
        </p:txBody>
      </p:sp>
      <p:sp>
        <p:nvSpPr>
          <p:cNvPr id="17" name="Footer Placeholder 16"/>
          <p:cNvSpPr>
            <a:spLocks noGrp="1"/>
          </p:cNvSpPr>
          <p:nvPr>
            <p:ph type="ftr" sz="quarter" idx="11"/>
          </p:nvPr>
        </p:nvSpPr>
        <p:spPr>
          <a:xfrm>
            <a:off x="5410200" y="4205288"/>
            <a:ext cx="1295400" cy="457200"/>
          </a:xfrm>
        </p:spPr>
        <p:txBody>
          <a:bodyPr/>
          <a:lstStyle/>
          <a:p>
            <a:endParaRPr lang="en-GB"/>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A570A517-8F5F-427A-93CF-47EC46CF8C04}"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A37D16-47F0-4A88-AA98-EBBC22A22814}" type="datetimeFigureOut">
              <a:rPr lang="en-GB" smtClean="0"/>
              <a:t>25/06/2014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70A517-8F5F-427A-93CF-47EC46CF8C04}"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A37D16-47F0-4A88-AA98-EBBC22A22814}" type="datetimeFigureOut">
              <a:rPr lang="en-GB" smtClean="0"/>
              <a:t>25/06/2014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70A517-8F5F-427A-93CF-47EC46CF8C04}"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A37D16-47F0-4A88-AA98-EBBC22A22814}" type="datetimeFigureOut">
              <a:rPr lang="en-GB" smtClean="0"/>
              <a:t>25/06/2014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70A517-8F5F-427A-93CF-47EC46CF8C04}"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BA37D16-47F0-4A88-AA98-EBBC22A22814}" type="datetimeFigureOut">
              <a:rPr lang="en-GB" smtClean="0"/>
              <a:t>25/06/2014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70A517-8F5F-427A-93CF-47EC46CF8C04}"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A37D16-47F0-4A88-AA98-EBBC22A22814}" type="datetimeFigureOut">
              <a:rPr lang="en-GB" smtClean="0"/>
              <a:t>25/06/2014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70A517-8F5F-427A-93CF-47EC46CF8C04}"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8BA37D16-47F0-4A88-AA98-EBBC22A22814}" type="datetimeFigureOut">
              <a:rPr lang="en-GB" smtClean="0"/>
              <a:t>25/06/2014</a:t>
            </a:fld>
            <a:endParaRPr lang="en-GB"/>
          </a:p>
        </p:txBody>
      </p:sp>
      <p:sp>
        <p:nvSpPr>
          <p:cNvPr id="27" name="Slide Number Placeholder 26"/>
          <p:cNvSpPr>
            <a:spLocks noGrp="1"/>
          </p:cNvSpPr>
          <p:nvPr>
            <p:ph type="sldNum" sz="quarter" idx="11"/>
          </p:nvPr>
        </p:nvSpPr>
        <p:spPr/>
        <p:txBody>
          <a:bodyPr rtlCol="0"/>
          <a:lstStyle/>
          <a:p>
            <a:fld id="{A570A517-8F5F-427A-93CF-47EC46CF8C04}" type="slidenum">
              <a:rPr lang="en-GB" smtClean="0"/>
              <a:t>‹#›</a:t>
            </a:fld>
            <a:endParaRPr lang="en-GB"/>
          </a:p>
        </p:txBody>
      </p:sp>
      <p:sp>
        <p:nvSpPr>
          <p:cNvPr id="28" name="Footer Placeholder 27"/>
          <p:cNvSpPr>
            <a:spLocks noGrp="1"/>
          </p:cNvSpPr>
          <p:nvPr>
            <p:ph type="ftr" sz="quarter" idx="12"/>
          </p:nvPr>
        </p:nvSpPr>
        <p:spPr/>
        <p:txBody>
          <a:bodyPr rtlCol="0"/>
          <a:lstStyle/>
          <a:p>
            <a:endParaRPr lang="en-GB"/>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8BA37D16-47F0-4A88-AA98-EBBC22A22814}" type="datetimeFigureOut">
              <a:rPr lang="en-GB" smtClean="0"/>
              <a:t>25/06/2014</a:t>
            </a:fld>
            <a:endParaRPr lang="en-GB"/>
          </a:p>
        </p:txBody>
      </p:sp>
      <p:sp>
        <p:nvSpPr>
          <p:cNvPr id="4" name="Footer Placeholder 3"/>
          <p:cNvSpPr>
            <a:spLocks noGrp="1"/>
          </p:cNvSpPr>
          <p:nvPr>
            <p:ph type="ftr" sz="quarter" idx="11"/>
          </p:nvPr>
        </p:nvSpPr>
        <p:spPr>
          <a:xfrm>
            <a:off x="5257800" y="612648"/>
            <a:ext cx="1325880" cy="457200"/>
          </a:xfrm>
        </p:spPr>
        <p:txBody>
          <a:bodyPr/>
          <a:lstStyle/>
          <a:p>
            <a:endParaRPr lang="en-GB"/>
          </a:p>
        </p:txBody>
      </p:sp>
      <p:sp>
        <p:nvSpPr>
          <p:cNvPr id="5" name="Slide Number Placeholder 4"/>
          <p:cNvSpPr>
            <a:spLocks noGrp="1"/>
          </p:cNvSpPr>
          <p:nvPr>
            <p:ph type="sldNum" sz="quarter" idx="12"/>
          </p:nvPr>
        </p:nvSpPr>
        <p:spPr>
          <a:xfrm>
            <a:off x="8174736" y="2272"/>
            <a:ext cx="762000" cy="365760"/>
          </a:xfrm>
        </p:spPr>
        <p:txBody>
          <a:bodyPr/>
          <a:lstStyle/>
          <a:p>
            <a:fld id="{A570A517-8F5F-427A-93CF-47EC46CF8C04}"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37D16-47F0-4A88-AA98-EBBC22A22814}" type="datetimeFigureOut">
              <a:rPr lang="en-GB" smtClean="0"/>
              <a:t>25/06/2014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570A517-8F5F-427A-93CF-47EC46CF8C04}"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A37D16-47F0-4A88-AA98-EBBC22A22814}" type="datetimeFigureOut">
              <a:rPr lang="en-GB" smtClean="0"/>
              <a:t>25/06/2014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70A517-8F5F-427A-93CF-47EC46CF8C04}" type="slidenum">
              <a:rPr lang="en-GB" smtClean="0"/>
              <a:t>‹#›</a:t>
            </a:fld>
            <a:endParaRPr lang="en-GB"/>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BA37D16-47F0-4A88-AA98-EBBC22A22814}" type="datetimeFigureOut">
              <a:rPr lang="en-GB" smtClean="0"/>
              <a:t>25/06/2014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70A517-8F5F-427A-93CF-47EC46CF8C04}" type="slidenum">
              <a:rPr lang="en-GB" smtClean="0"/>
              <a:t>‹#›</a:t>
            </a:fld>
            <a:endParaRPr lang="en-GB"/>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8BA37D16-47F0-4A88-AA98-EBBC22A22814}" type="datetimeFigureOut">
              <a:rPr lang="en-GB" smtClean="0"/>
              <a:t>25/06/2014</a:t>
            </a:fld>
            <a:endParaRPr lang="en-GB"/>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GB"/>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A570A517-8F5F-427A-93CF-47EC46CF8C0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3.mp4"/><Relationship Id="rId7"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14.png"/><Relationship Id="rId5" Type="http://schemas.microsoft.com/office/2007/relationships/media" Target="../media/media4.mp4"/><Relationship Id="rId10" Type="http://schemas.openxmlformats.org/officeDocument/2006/relationships/image" Target="../media/image13.png"/><Relationship Id="rId4" Type="http://schemas.openxmlformats.org/officeDocument/2006/relationships/video" Target="../media/media3.mp4"/><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8.mp4"/><Relationship Id="rId7" Type="http://schemas.openxmlformats.org/officeDocument/2006/relationships/image" Target="../media/image1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video" Target="../media/media8.mp4"/></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0.mp4"/><Relationship Id="rId7" Type="http://schemas.openxmlformats.org/officeDocument/2006/relationships/image" Target="../media/image19.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video" Target="../media/media10.mp4"/></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microsoft.com/office/2007/relationships/media" Target="../media/media12.mp4"/><Relationship Id="rId7"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video" Target="../media/media13.mp4"/><Relationship Id="rId11" Type="http://schemas.openxmlformats.org/officeDocument/2006/relationships/image" Target="../media/image23.png"/><Relationship Id="rId5" Type="http://schemas.microsoft.com/office/2007/relationships/media" Target="../media/media13.mp4"/><Relationship Id="rId10" Type="http://schemas.openxmlformats.org/officeDocument/2006/relationships/image" Target="../media/image22.png"/><Relationship Id="rId4" Type="http://schemas.openxmlformats.org/officeDocument/2006/relationships/video" Target="../media/media12.mp4"/><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rustleblog.wordpress.com/2014/01/13/putting-reading-at-the-heart-of-study-direc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27.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blogs.sussex.ac.uk/elearningtea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vimeo.com/6118825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988841"/>
            <a:ext cx="8458200" cy="1883072"/>
          </a:xfrm>
        </p:spPr>
        <p:txBody>
          <a:bodyPr>
            <a:noAutofit/>
          </a:bodyPr>
          <a:lstStyle/>
          <a:p>
            <a:r>
              <a:rPr lang="en-GB" sz="4000" dirty="0"/>
              <a:t>“Gloriously straightforward</a:t>
            </a:r>
            <a:r>
              <a:rPr lang="en-GB" sz="4000" dirty="0" smtClean="0"/>
              <a:t>”:</a:t>
            </a:r>
            <a:endParaRPr lang="en-GB" sz="4000" dirty="0"/>
          </a:p>
        </p:txBody>
      </p:sp>
      <p:sp>
        <p:nvSpPr>
          <p:cNvPr id="3" name="Subtitle 2"/>
          <p:cNvSpPr>
            <a:spLocks noGrp="1"/>
          </p:cNvSpPr>
          <p:nvPr>
            <p:ph type="subTitle" idx="1"/>
          </p:nvPr>
        </p:nvSpPr>
        <p:spPr/>
        <p:txBody>
          <a:bodyPr>
            <a:normAutofit/>
          </a:bodyPr>
          <a:lstStyle/>
          <a:p>
            <a:r>
              <a:rPr lang="en-GB" sz="2800" dirty="0">
                <a:latin typeface="Calibri" pitchFamily="34" charset="0"/>
              </a:rPr>
              <a:t>Removing barriers to resource discovery</a:t>
            </a:r>
          </a:p>
        </p:txBody>
      </p:sp>
      <p:sp>
        <p:nvSpPr>
          <p:cNvPr id="4" name="TextBox 3"/>
          <p:cNvSpPr txBox="1"/>
          <p:nvPr/>
        </p:nvSpPr>
        <p:spPr>
          <a:xfrm>
            <a:off x="535740" y="5161440"/>
            <a:ext cx="7560840" cy="707886"/>
          </a:xfrm>
          <a:prstGeom prst="rect">
            <a:avLst/>
          </a:prstGeom>
          <a:noFill/>
        </p:spPr>
        <p:txBody>
          <a:bodyPr wrap="square" rtlCol="0">
            <a:spAutoFit/>
          </a:bodyPr>
          <a:lstStyle/>
          <a:p>
            <a:r>
              <a:rPr lang="en-GB" sz="2000" dirty="0">
                <a:solidFill>
                  <a:schemeClr val="tx2"/>
                </a:solidFill>
                <a:latin typeface="Calibri" pitchFamily="34" charset="0"/>
              </a:rPr>
              <a:t>Suzanne Tatham, Academic Services </a:t>
            </a:r>
            <a:r>
              <a:rPr lang="en-GB" sz="2000" dirty="0" smtClean="0">
                <a:solidFill>
                  <a:schemeClr val="tx2"/>
                </a:solidFill>
                <a:latin typeface="Calibri" pitchFamily="34" charset="0"/>
              </a:rPr>
              <a:t>Manager</a:t>
            </a:r>
          </a:p>
          <a:p>
            <a:r>
              <a:rPr lang="en-GB" sz="2000" dirty="0" smtClean="0">
                <a:solidFill>
                  <a:schemeClr val="tx2"/>
                </a:solidFill>
                <a:latin typeface="Calibri" pitchFamily="34" charset="0"/>
              </a:rPr>
              <a:t>Chris Keene, Technical Development Manager</a:t>
            </a:r>
            <a:endParaRPr lang="en-GB" sz="2000" dirty="0">
              <a:solidFill>
                <a:schemeClr val="tx2"/>
              </a:solidFill>
              <a:latin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5829616"/>
            <a:ext cx="1489950" cy="60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92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400" dirty="0" smtClean="0"/>
              <a:t>Workflow: </a:t>
            </a:r>
            <a:r>
              <a:rPr lang="en-GB" sz="4400" dirty="0"/>
              <a:t>tutors add a resource</a:t>
            </a:r>
            <a:r>
              <a:rPr lang="en-GB" dirty="0" smtClean="0"/>
              <a:t>	</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268468"/>
            <a:ext cx="8229600" cy="4286390"/>
          </a:xfrm>
        </p:spPr>
      </p:pic>
    </p:spTree>
    <p:extLst>
      <p:ext uri="{BB962C8B-B14F-4D97-AF65-F5344CB8AC3E}">
        <p14:creationId xmlns:p14="http://schemas.microsoft.com/office/powerpoint/2010/main" val="28319962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Workflow: </a:t>
            </a:r>
            <a:r>
              <a:rPr lang="en-GB" dirty="0"/>
              <a:t>pick a section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6233" y="2249488"/>
            <a:ext cx="5831533" cy="4324350"/>
          </a:xfrm>
        </p:spPr>
      </p:pic>
    </p:spTree>
    <p:extLst>
      <p:ext uri="{BB962C8B-B14F-4D97-AF65-F5344CB8AC3E}">
        <p14:creationId xmlns:p14="http://schemas.microsoft.com/office/powerpoint/2010/main" val="3315647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Workflow: </a:t>
            </a:r>
            <a:br>
              <a:rPr lang="en-GB" dirty="0" smtClean="0"/>
            </a:br>
            <a:r>
              <a:rPr lang="en-GB" dirty="0" smtClean="0"/>
              <a:t>give it a title</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7124" y="764704"/>
            <a:ext cx="4022203" cy="5764510"/>
          </a:xfrm>
        </p:spPr>
      </p:pic>
    </p:spTree>
    <p:extLst>
      <p:ext uri="{BB962C8B-B14F-4D97-AF65-F5344CB8AC3E}">
        <p14:creationId xmlns:p14="http://schemas.microsoft.com/office/powerpoint/2010/main" val="144121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Behind the scenes</a:t>
            </a:r>
            <a:endParaRPr lang="en-GB" dirty="0"/>
          </a:p>
        </p:txBody>
      </p:sp>
      <p:sp>
        <p:nvSpPr>
          <p:cNvPr id="4" name="Can 3"/>
          <p:cNvSpPr/>
          <p:nvPr/>
        </p:nvSpPr>
        <p:spPr>
          <a:xfrm>
            <a:off x="539552" y="2203650"/>
            <a:ext cx="2160240" cy="30243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Study Direct</a:t>
            </a:r>
            <a:endParaRPr lang="en-GB" dirty="0"/>
          </a:p>
        </p:txBody>
      </p:sp>
      <p:sp>
        <p:nvSpPr>
          <p:cNvPr id="5" name="Can 4"/>
          <p:cNvSpPr/>
          <p:nvPr/>
        </p:nvSpPr>
        <p:spPr>
          <a:xfrm>
            <a:off x="6228184" y="2287377"/>
            <a:ext cx="2160240" cy="30243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Aspire</a:t>
            </a:r>
            <a:endParaRPr lang="en-GB" dirty="0"/>
          </a:p>
        </p:txBody>
      </p:sp>
      <p:sp>
        <p:nvSpPr>
          <p:cNvPr id="6" name="Right Arrow 5"/>
          <p:cNvSpPr/>
          <p:nvPr/>
        </p:nvSpPr>
        <p:spPr>
          <a:xfrm>
            <a:off x="2699792" y="2419674"/>
            <a:ext cx="352839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843808" y="2995738"/>
            <a:ext cx="3168352" cy="923330"/>
          </a:xfrm>
          <a:prstGeom prst="rect">
            <a:avLst/>
          </a:prstGeom>
          <a:noFill/>
        </p:spPr>
        <p:txBody>
          <a:bodyPr wrap="square" rtlCol="0">
            <a:spAutoFit/>
          </a:bodyPr>
          <a:lstStyle/>
          <a:p>
            <a:r>
              <a:rPr lang="en-GB" dirty="0">
                <a:latin typeface="Calibri" pitchFamily="34" charset="0"/>
              </a:rPr>
              <a:t>Study direct asks for the html for the list (just like a web browser)</a:t>
            </a:r>
          </a:p>
        </p:txBody>
      </p:sp>
      <p:sp>
        <p:nvSpPr>
          <p:cNvPr id="11" name="Left Arrow 10"/>
          <p:cNvSpPr/>
          <p:nvPr/>
        </p:nvSpPr>
        <p:spPr>
          <a:xfrm>
            <a:off x="2699792" y="4106002"/>
            <a:ext cx="3456384" cy="3717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987824" y="4477761"/>
            <a:ext cx="3024336" cy="369332"/>
          </a:xfrm>
          <a:prstGeom prst="rect">
            <a:avLst/>
          </a:prstGeom>
          <a:noFill/>
        </p:spPr>
        <p:txBody>
          <a:bodyPr wrap="square" rtlCol="0">
            <a:spAutoFit/>
          </a:bodyPr>
          <a:lstStyle/>
          <a:p>
            <a:r>
              <a:rPr lang="en-GB" dirty="0">
                <a:latin typeface="Calibri" pitchFamily="34" charset="0"/>
              </a:rPr>
              <a:t>Aspire sends html back</a:t>
            </a:r>
          </a:p>
        </p:txBody>
      </p:sp>
      <p:sp>
        <p:nvSpPr>
          <p:cNvPr id="13" name="TextBox 12"/>
          <p:cNvSpPr txBox="1"/>
          <p:nvPr/>
        </p:nvSpPr>
        <p:spPr>
          <a:xfrm>
            <a:off x="467544" y="5445224"/>
            <a:ext cx="7992888" cy="646331"/>
          </a:xfrm>
          <a:prstGeom prst="rect">
            <a:avLst/>
          </a:prstGeom>
          <a:noFill/>
        </p:spPr>
        <p:txBody>
          <a:bodyPr wrap="square" rtlCol="0">
            <a:spAutoFit/>
          </a:bodyPr>
          <a:lstStyle/>
          <a:p>
            <a:r>
              <a:rPr lang="en-GB" dirty="0" smtClean="0">
                <a:latin typeface="Calibri" pitchFamily="34" charset="0"/>
              </a:rPr>
              <a:t>No APIs used (didn’t provide information required)</a:t>
            </a:r>
          </a:p>
          <a:p>
            <a:r>
              <a:rPr lang="en-GB" dirty="0" smtClean="0">
                <a:latin typeface="Calibri" pitchFamily="34" charset="0"/>
              </a:rPr>
              <a:t>Use Aspires ‘nice </a:t>
            </a:r>
            <a:r>
              <a:rPr lang="en-GB" dirty="0" err="1" smtClean="0">
                <a:latin typeface="Calibri" pitchFamily="34" charset="0"/>
              </a:rPr>
              <a:t>urls’</a:t>
            </a:r>
            <a:r>
              <a:rPr lang="en-GB" dirty="0" smtClean="0">
                <a:latin typeface="Calibri" pitchFamily="34" charset="0"/>
              </a:rPr>
              <a:t> which include the module code and year.</a:t>
            </a:r>
            <a:endParaRPr lang="en-GB" dirty="0">
              <a:latin typeface="Calibri" pitchFamily="34" charset="0"/>
            </a:endParaRPr>
          </a:p>
        </p:txBody>
      </p:sp>
    </p:spTree>
    <p:extLst>
      <p:ext uri="{BB962C8B-B14F-4D97-AF65-F5344CB8AC3E}">
        <p14:creationId xmlns:p14="http://schemas.microsoft.com/office/powerpoint/2010/main" val="3671108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46" y="1196752"/>
            <a:ext cx="3662142" cy="547647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1366405"/>
            <a:ext cx="5756699" cy="4195451"/>
          </a:xfrm>
          <a:prstGeom prst="rect">
            <a:avLst/>
          </a:prstGeom>
        </p:spPr>
      </p:pic>
    </p:spTree>
    <p:extLst>
      <p:ext uri="{BB962C8B-B14F-4D97-AF65-F5344CB8AC3E}">
        <p14:creationId xmlns:p14="http://schemas.microsoft.com/office/powerpoint/2010/main" val="2057440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548680"/>
            <a:ext cx="7920288" cy="6087495"/>
          </a:xfrm>
        </p:spPr>
      </p:pic>
    </p:spTree>
    <p:extLst>
      <p:ext uri="{BB962C8B-B14F-4D97-AF65-F5344CB8AC3E}">
        <p14:creationId xmlns:p14="http://schemas.microsoft.com/office/powerpoint/2010/main" val="851252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Student feedback</a:t>
            </a:r>
            <a:endParaRPr lang="en-GB" dirty="0"/>
          </a:p>
        </p:txBody>
      </p:sp>
      <p:sp>
        <p:nvSpPr>
          <p:cNvPr id="3" name="Content Placeholder 2"/>
          <p:cNvSpPr>
            <a:spLocks noGrp="1"/>
          </p:cNvSpPr>
          <p:nvPr>
            <p:ph idx="1"/>
          </p:nvPr>
        </p:nvSpPr>
        <p:spPr>
          <a:xfrm>
            <a:off x="457200" y="2492896"/>
            <a:ext cx="8229600" cy="3633267"/>
          </a:xfrm>
        </p:spPr>
        <p:txBody>
          <a:bodyPr/>
          <a:lstStyle/>
          <a:p>
            <a:r>
              <a:rPr lang="en-GB" dirty="0" smtClean="0">
                <a:latin typeface="Calibri" pitchFamily="34" charset="0"/>
              </a:rPr>
              <a:t>Interviews held with History, Philosophy, Psychology and Sociology undergraduate students</a:t>
            </a:r>
          </a:p>
          <a:p>
            <a:r>
              <a:rPr lang="en-GB" dirty="0" smtClean="0">
                <a:latin typeface="Calibri" pitchFamily="34" charset="0"/>
              </a:rPr>
              <a:t>Asked about their use of their online reading lists and the choices they make about what to read</a:t>
            </a:r>
          </a:p>
        </p:txBody>
      </p:sp>
    </p:spTree>
    <p:extLst>
      <p:ext uri="{BB962C8B-B14F-4D97-AF65-F5344CB8AC3E}">
        <p14:creationId xmlns:p14="http://schemas.microsoft.com/office/powerpoint/2010/main" val="41878049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a:t>
            </a:r>
            <a:r>
              <a:rPr lang="en-GB" dirty="0"/>
              <a:t>have you found </a:t>
            </a:r>
            <a:r>
              <a:rPr lang="en-GB" dirty="0" smtClean="0"/>
              <a:t>the integrated online </a:t>
            </a:r>
            <a:r>
              <a:rPr lang="en-GB" dirty="0"/>
              <a:t>reading </a:t>
            </a:r>
            <a:r>
              <a:rPr lang="en-GB" dirty="0" smtClean="0"/>
              <a:t>list?</a:t>
            </a:r>
            <a:endParaRPr lang="en-GB" dirty="0"/>
          </a:p>
        </p:txBody>
      </p:sp>
      <p:pic>
        <p:nvPicPr>
          <p:cNvPr id="4" name="Quote 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9"/>
          <a:stretch>
            <a:fillRect/>
          </a:stretch>
        </p:blipFill>
        <p:spPr>
          <a:xfrm>
            <a:off x="5508104" y="2091292"/>
            <a:ext cx="3200575" cy="1800200"/>
          </a:xfrm>
        </p:spPr>
      </p:pic>
      <p:pic>
        <p:nvPicPr>
          <p:cNvPr id="5" name="Quote 2.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11560" y="2397613"/>
            <a:ext cx="1950343" cy="2987759"/>
          </a:xfrm>
          <a:prstGeom prst="rect">
            <a:avLst/>
          </a:prstGeom>
        </p:spPr>
      </p:pic>
      <p:pic>
        <p:nvPicPr>
          <p:cNvPr id="6" name="Quote 3.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3128129" y="4432131"/>
            <a:ext cx="2766573" cy="1556198"/>
          </a:xfrm>
          <a:prstGeom prst="rect">
            <a:avLst/>
          </a:prstGeom>
        </p:spPr>
      </p:pic>
    </p:spTree>
    <p:extLst>
      <p:ext uri="{BB962C8B-B14F-4D97-AF65-F5344CB8AC3E}">
        <p14:creationId xmlns:p14="http://schemas.microsoft.com/office/powerpoint/2010/main" val="146298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a:t>Do you think having your list integrated within </a:t>
            </a:r>
            <a:r>
              <a:rPr lang="en-GB" sz="2800" dirty="0" smtClean="0"/>
              <a:t>the VLE has </a:t>
            </a:r>
            <a:r>
              <a:rPr lang="en-GB" sz="2800" dirty="0"/>
              <a:t>made it easier to access the items on the list?</a:t>
            </a:r>
          </a:p>
        </p:txBody>
      </p:sp>
      <p:pic>
        <p:nvPicPr>
          <p:cNvPr id="4" name="Quote 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87624" y="2708920"/>
            <a:ext cx="5832648" cy="3280639"/>
          </a:xfrm>
        </p:spPr>
      </p:pic>
    </p:spTree>
    <p:extLst>
      <p:ext uri="{BB962C8B-B14F-4D97-AF65-F5344CB8AC3E}">
        <p14:creationId xmlns:p14="http://schemas.microsoft.com/office/powerpoint/2010/main" val="4098440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a:t>How useful do you find it being able to link through directly to the item on the list, including print books in the Library?</a:t>
            </a:r>
          </a:p>
        </p:txBody>
      </p:sp>
      <p:pic>
        <p:nvPicPr>
          <p:cNvPr id="4" name="Quote 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932040" y="2204864"/>
            <a:ext cx="2422574" cy="3701118"/>
          </a:xfrm>
        </p:spPr>
      </p:pic>
    </p:spTree>
    <p:extLst>
      <p:ext uri="{BB962C8B-B14F-4D97-AF65-F5344CB8AC3E}">
        <p14:creationId xmlns:p14="http://schemas.microsoft.com/office/powerpoint/2010/main" val="1910302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a:t>
            </a:r>
            <a:endParaRPr lang="en-GB" dirty="0"/>
          </a:p>
        </p:txBody>
      </p:sp>
      <p:sp>
        <p:nvSpPr>
          <p:cNvPr id="3" name="Content Placeholder 2"/>
          <p:cNvSpPr>
            <a:spLocks noGrp="1"/>
          </p:cNvSpPr>
          <p:nvPr>
            <p:ph idx="1"/>
          </p:nvPr>
        </p:nvSpPr>
        <p:spPr>
          <a:xfrm>
            <a:off x="457200" y="2249424"/>
            <a:ext cx="4762872" cy="4325112"/>
          </a:xfrm>
        </p:spPr>
        <p:txBody>
          <a:bodyPr/>
          <a:lstStyle/>
          <a:p>
            <a:r>
              <a:rPr lang="en-GB" dirty="0">
                <a:latin typeface="Calibri" pitchFamily="34" charset="0"/>
              </a:rPr>
              <a:t>Push from </a:t>
            </a:r>
            <a:r>
              <a:rPr lang="en-GB" dirty="0" smtClean="0">
                <a:latin typeface="Calibri" pitchFamily="34" charset="0"/>
              </a:rPr>
              <a:t>students</a:t>
            </a:r>
          </a:p>
          <a:p>
            <a:r>
              <a:rPr lang="en-GB" dirty="0" smtClean="0">
                <a:latin typeface="Calibri" pitchFamily="34" charset="0"/>
              </a:rPr>
              <a:t>Complaints from academics</a:t>
            </a:r>
          </a:p>
          <a:p>
            <a:r>
              <a:rPr lang="en-GB" dirty="0" smtClean="0">
                <a:latin typeface="Calibri" pitchFamily="34" charset="0"/>
              </a:rPr>
              <a:t>NSS - “not enough copies of core texts”</a:t>
            </a:r>
          </a:p>
          <a:p>
            <a:endParaRPr lang="en-GB" dirty="0"/>
          </a:p>
        </p:txBody>
      </p:sp>
      <p:pic>
        <p:nvPicPr>
          <p:cNvPr id="4" name="Quote 1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64088" y="2132856"/>
            <a:ext cx="3276555" cy="1843062"/>
          </a:xfrm>
          <a:prstGeom prst="rect">
            <a:avLst/>
          </a:prstGeom>
        </p:spPr>
      </p:pic>
    </p:spTree>
    <p:extLst>
      <p:ext uri="{BB962C8B-B14F-4D97-AF65-F5344CB8AC3E}">
        <p14:creationId xmlns:p14="http://schemas.microsoft.com/office/powerpoint/2010/main" val="1851868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What influences your decision on which item you choose to read?</a:t>
            </a:r>
          </a:p>
        </p:txBody>
      </p:sp>
      <p:pic>
        <p:nvPicPr>
          <p:cNvPr id="4" name="Quote 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4788024" y="2623799"/>
            <a:ext cx="3843337" cy="2161729"/>
          </a:xfrm>
        </p:spPr>
      </p:pic>
      <p:pic>
        <p:nvPicPr>
          <p:cNvPr id="5" name="Quote 7.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95536" y="2625289"/>
            <a:ext cx="3840427" cy="2160240"/>
          </a:xfrm>
          <a:prstGeom prst="rect">
            <a:avLst/>
          </a:prstGeom>
        </p:spPr>
      </p:pic>
    </p:spTree>
    <p:extLst>
      <p:ext uri="{BB962C8B-B14F-4D97-AF65-F5344CB8AC3E}">
        <p14:creationId xmlns:p14="http://schemas.microsoft.com/office/powerpoint/2010/main" val="4088372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Do you use </a:t>
            </a:r>
            <a:r>
              <a:rPr lang="en-GB" sz="2800" dirty="0" err="1" smtClean="0"/>
              <a:t>ebooks</a:t>
            </a:r>
            <a:r>
              <a:rPr lang="en-GB" sz="2800" dirty="0" smtClean="0"/>
              <a:t> often?</a:t>
            </a:r>
            <a:endParaRPr lang="en-GB" sz="2800" dirty="0"/>
          </a:p>
        </p:txBody>
      </p:sp>
      <p:pic>
        <p:nvPicPr>
          <p:cNvPr id="4" name="Quote 8.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4788024" y="2492896"/>
            <a:ext cx="3712667" cy="2088232"/>
          </a:xfrm>
        </p:spPr>
      </p:pic>
      <p:pic>
        <p:nvPicPr>
          <p:cNvPr id="5" name="Quote 9.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48372" y="2492896"/>
            <a:ext cx="3712413" cy="2088232"/>
          </a:xfrm>
          <a:prstGeom prst="rect">
            <a:avLst/>
          </a:prstGeom>
        </p:spPr>
      </p:pic>
    </p:spTree>
    <p:extLst>
      <p:ext uri="{BB962C8B-B14F-4D97-AF65-F5344CB8AC3E}">
        <p14:creationId xmlns:p14="http://schemas.microsoft.com/office/powerpoint/2010/main" val="1455752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a:t>Do you feel that having an online reading list makes any difference to you to how you approach your reading?</a:t>
            </a:r>
          </a:p>
        </p:txBody>
      </p:sp>
      <p:pic>
        <p:nvPicPr>
          <p:cNvPr id="4" name="Quote 10.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9"/>
          <a:stretch>
            <a:fillRect/>
          </a:stretch>
        </p:blipFill>
        <p:spPr>
          <a:xfrm>
            <a:off x="827584" y="2636912"/>
            <a:ext cx="2774701" cy="1560662"/>
          </a:xfrm>
        </p:spPr>
      </p:pic>
      <p:pic>
        <p:nvPicPr>
          <p:cNvPr id="5" name="Quote 11.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361666" y="2132857"/>
            <a:ext cx="1838168" cy="2808312"/>
          </a:xfrm>
          <a:prstGeom prst="rect">
            <a:avLst/>
          </a:prstGeom>
        </p:spPr>
      </p:pic>
      <p:pic>
        <p:nvPicPr>
          <p:cNvPr id="6" name="Quote 12.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3275856" y="4526030"/>
            <a:ext cx="2592288" cy="1458162"/>
          </a:xfrm>
          <a:prstGeom prst="rect">
            <a:avLst/>
          </a:prstGeom>
        </p:spPr>
      </p:pic>
    </p:spTree>
    <p:extLst>
      <p:ext uri="{BB962C8B-B14F-4D97-AF65-F5344CB8AC3E}">
        <p14:creationId xmlns:p14="http://schemas.microsoft.com/office/powerpoint/2010/main" val="832099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are we measuring success?</a:t>
            </a:r>
            <a:endParaRPr lang="en-GB" dirty="0"/>
          </a:p>
        </p:txBody>
      </p:sp>
      <p:sp>
        <p:nvSpPr>
          <p:cNvPr id="5" name="Content Placeholder 4"/>
          <p:cNvSpPr>
            <a:spLocks noGrp="1"/>
          </p:cNvSpPr>
          <p:nvPr>
            <p:ph sz="half" idx="2"/>
          </p:nvPr>
        </p:nvSpPr>
        <p:spPr>
          <a:xfrm>
            <a:off x="533400" y="2341241"/>
            <a:ext cx="3750568" cy="4112096"/>
          </a:xfrm>
        </p:spPr>
        <p:txBody>
          <a:bodyPr>
            <a:normAutofit/>
          </a:bodyPr>
          <a:lstStyle/>
          <a:p>
            <a:pPr marL="285750" indent="-285750">
              <a:buFont typeface="Arial" pitchFamily="34" charset="0"/>
              <a:buChar char="•"/>
            </a:pPr>
            <a:r>
              <a:rPr lang="en-GB" sz="2800" dirty="0">
                <a:latin typeface="Calibri" pitchFamily="34" charset="0"/>
              </a:rPr>
              <a:t>Interviews with academics and students</a:t>
            </a:r>
          </a:p>
          <a:p>
            <a:pPr marL="285750" indent="-285750">
              <a:buFont typeface="Arial" pitchFamily="34" charset="0"/>
              <a:buChar char="•"/>
            </a:pPr>
            <a:r>
              <a:rPr lang="en-GB" sz="2800" dirty="0">
                <a:latin typeface="Calibri" pitchFamily="34" charset="0"/>
              </a:rPr>
              <a:t>Google analytics to get page </a:t>
            </a:r>
            <a:r>
              <a:rPr lang="en-GB" sz="2800" dirty="0" smtClean="0">
                <a:latin typeface="Calibri" pitchFamily="34" charset="0"/>
              </a:rPr>
              <a:t>views – adding student numbers</a:t>
            </a:r>
          </a:p>
          <a:p>
            <a:pPr marL="285750" indent="-285750">
              <a:buFont typeface="Arial" pitchFamily="34" charset="0"/>
              <a:buChar char="•"/>
            </a:pPr>
            <a:r>
              <a:rPr lang="en-GB" sz="2800" dirty="0" smtClean="0">
                <a:latin typeface="Calibri" pitchFamily="34" charset="0"/>
              </a:rPr>
              <a:t>Looking for knock-on effect on print use</a:t>
            </a:r>
            <a:endParaRPr lang="en-GB" sz="2800" dirty="0">
              <a:latin typeface="Calibri" pitchFamily="34" charset="0"/>
            </a:endParaRPr>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276872"/>
            <a:ext cx="4031729" cy="372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859313" y="6010229"/>
            <a:ext cx="3816424" cy="276999"/>
          </a:xfrm>
          <a:prstGeom prst="rect">
            <a:avLst/>
          </a:prstGeom>
        </p:spPr>
        <p:txBody>
          <a:bodyPr wrap="square">
            <a:spAutoFit/>
          </a:bodyPr>
          <a:lstStyle/>
          <a:p>
            <a:pPr marL="109728" indent="0">
              <a:buNone/>
            </a:pPr>
            <a:r>
              <a:rPr lang="en-GB" sz="1200" dirty="0">
                <a:latin typeface="Calibri" pitchFamily="34" charset="0"/>
              </a:rPr>
              <a:t>http://en.wikipedia.org/wiki/File:MeasuringSpoons.jpg</a:t>
            </a:r>
          </a:p>
        </p:txBody>
      </p:sp>
    </p:spTree>
    <p:extLst>
      <p:ext uri="{BB962C8B-B14F-4D97-AF65-F5344CB8AC3E}">
        <p14:creationId xmlns:p14="http://schemas.microsoft.com/office/powerpoint/2010/main" val="20393470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Increased use of resources</a:t>
            </a:r>
            <a:endParaRPr lang="en-GB" dirty="0"/>
          </a:p>
        </p:txBody>
      </p:sp>
      <p:sp>
        <p:nvSpPr>
          <p:cNvPr id="3" name="Content Placeholder 2"/>
          <p:cNvSpPr>
            <a:spLocks noGrp="1"/>
          </p:cNvSpPr>
          <p:nvPr>
            <p:ph idx="1"/>
          </p:nvPr>
        </p:nvSpPr>
        <p:spPr/>
        <p:txBody>
          <a:bodyPr/>
          <a:lstStyle/>
          <a:p>
            <a:r>
              <a:rPr lang="en-GB" dirty="0" smtClean="0">
                <a:latin typeface="Calibri" pitchFamily="34" charset="0"/>
              </a:rPr>
              <a:t>So far, only 7% of reading lists have been integrated into the VLE but 35% of the top 100 items viewed are on an integrated list</a:t>
            </a:r>
          </a:p>
        </p:txBody>
      </p:sp>
    </p:spTree>
    <p:extLst>
      <p:ext uri="{BB962C8B-B14F-4D97-AF65-F5344CB8AC3E}">
        <p14:creationId xmlns:p14="http://schemas.microsoft.com/office/powerpoint/2010/main" val="11610256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2128114562"/>
              </p:ext>
            </p:extLst>
          </p:nvPr>
        </p:nvGraphicFramePr>
        <p:xfrm>
          <a:off x="467544" y="692696"/>
          <a:ext cx="8201025" cy="5876925"/>
        </p:xfrm>
        <a:graphic>
          <a:graphicData uri="http://schemas.openxmlformats.org/presentationml/2006/ole">
            <mc:AlternateContent xmlns:mc="http://schemas.openxmlformats.org/markup-compatibility/2006">
              <mc:Choice xmlns:v="urn:schemas-microsoft-com:vml" Requires="v">
                <p:oleObj spid="_x0000_s2071" name="Worksheet" r:id="rId5" imgW="8200966" imgH="5876820" progId="Excel.Sheet.12">
                  <p:embed/>
                </p:oleObj>
              </mc:Choice>
              <mc:Fallback>
                <p:oleObj name="Worksheet" r:id="rId5" imgW="8200966" imgH="5876820" progId="Excel.Sheet.12">
                  <p:embed/>
                  <p:pic>
                    <p:nvPicPr>
                      <p:cNvPr id="0" name=""/>
                      <p:cNvPicPr/>
                      <p:nvPr/>
                    </p:nvPicPr>
                    <p:blipFill>
                      <a:blip r:embed="rId6"/>
                      <a:stretch>
                        <a:fillRect/>
                      </a:stretch>
                    </p:blipFill>
                    <p:spPr>
                      <a:xfrm>
                        <a:off x="467544" y="692696"/>
                        <a:ext cx="8201025" cy="5876925"/>
                      </a:xfrm>
                      <a:prstGeom prst="rect">
                        <a:avLst/>
                      </a:prstGeom>
                    </p:spPr>
                  </p:pic>
                </p:oleObj>
              </mc:Fallback>
            </mc:AlternateContent>
          </a:graphicData>
        </a:graphic>
      </p:graphicFrame>
    </p:spTree>
    <p:extLst>
      <p:ext uri="{BB962C8B-B14F-4D97-AF65-F5344CB8AC3E}">
        <p14:creationId xmlns:p14="http://schemas.microsoft.com/office/powerpoint/2010/main" val="1675661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Average views per item</a:t>
            </a:r>
            <a:br>
              <a:rPr lang="en-US" dirty="0" smtClean="0"/>
            </a:br>
            <a:r>
              <a:rPr lang="en-US" sz="2200" dirty="0" smtClean="0"/>
              <a:t>(top 100 items)</a:t>
            </a:r>
            <a:endParaRPr lang="en-US" sz="2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7967351"/>
              </p:ext>
            </p:extLst>
          </p:nvPr>
        </p:nvGraphicFramePr>
        <p:xfrm>
          <a:off x="457200" y="2249488"/>
          <a:ext cx="8229600" cy="4324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2157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 from academics</a:t>
            </a:r>
            <a:endParaRPr lang="en-GB" dirty="0"/>
          </a:p>
        </p:txBody>
      </p:sp>
      <p:sp>
        <p:nvSpPr>
          <p:cNvPr id="3" name="Content Placeholder 2"/>
          <p:cNvSpPr>
            <a:spLocks noGrp="1"/>
          </p:cNvSpPr>
          <p:nvPr>
            <p:ph idx="1"/>
          </p:nvPr>
        </p:nvSpPr>
        <p:spPr/>
        <p:txBody>
          <a:bodyPr>
            <a:normAutofit fontScale="92500" lnSpcReduction="20000"/>
          </a:bodyPr>
          <a:lstStyle/>
          <a:p>
            <a:pPr marL="109728" indent="0">
              <a:buNone/>
            </a:pPr>
            <a:r>
              <a:rPr lang="en-GB" dirty="0" smtClean="0">
                <a:latin typeface="Calibri" pitchFamily="34" charset="0"/>
              </a:rPr>
              <a:t>Learning Technologist, Dr Anne Hole, carried out a series of interviews with academics.</a:t>
            </a:r>
          </a:p>
          <a:p>
            <a:pPr marL="109728" indent="0">
              <a:buNone/>
            </a:pPr>
            <a:endParaRPr lang="en-GB" dirty="0" smtClean="0">
              <a:latin typeface="Calibri" pitchFamily="34" charset="0"/>
            </a:endParaRPr>
          </a:p>
          <a:p>
            <a:r>
              <a:rPr lang="en-GB" dirty="0" smtClean="0">
                <a:latin typeface="Calibri" pitchFamily="34" charset="0"/>
              </a:rPr>
              <a:t>Benefits </a:t>
            </a:r>
            <a:r>
              <a:rPr lang="en-GB" dirty="0">
                <a:latin typeface="Calibri" pitchFamily="34" charset="0"/>
              </a:rPr>
              <a:t>of integration from academics’ points of </a:t>
            </a:r>
            <a:r>
              <a:rPr lang="en-GB" dirty="0" smtClean="0">
                <a:latin typeface="Calibri" pitchFamily="34" charset="0"/>
              </a:rPr>
              <a:t>view:</a:t>
            </a:r>
            <a:br>
              <a:rPr lang="en-GB" dirty="0" smtClean="0">
                <a:latin typeface="Calibri" pitchFamily="34" charset="0"/>
              </a:rPr>
            </a:br>
            <a:endParaRPr lang="en-GB" dirty="0" smtClean="0">
              <a:latin typeface="Calibri" pitchFamily="34" charset="0"/>
            </a:endParaRPr>
          </a:p>
          <a:p>
            <a:pPr lvl="1"/>
            <a:r>
              <a:rPr lang="en-GB" dirty="0" smtClean="0">
                <a:latin typeface="Calibri" pitchFamily="34" charset="0"/>
              </a:rPr>
              <a:t>Very easy to embed sections of the reading list into the VLE</a:t>
            </a:r>
          </a:p>
          <a:p>
            <a:pPr lvl="1"/>
            <a:r>
              <a:rPr lang="en-GB" dirty="0" smtClean="0">
                <a:latin typeface="Calibri" pitchFamily="34" charset="0"/>
              </a:rPr>
              <a:t>Section-by-section integration increases students’ engagement with the reading</a:t>
            </a:r>
          </a:p>
          <a:p>
            <a:pPr lvl="1"/>
            <a:r>
              <a:rPr lang="en-GB" dirty="0" smtClean="0">
                <a:latin typeface="Calibri" pitchFamily="34" charset="0"/>
              </a:rPr>
              <a:t>It keeps all resources for the module in one place</a:t>
            </a:r>
          </a:p>
          <a:p>
            <a:pPr lvl="1"/>
            <a:r>
              <a:rPr lang="en-GB" dirty="0" smtClean="0">
                <a:latin typeface="Calibri" pitchFamily="34" charset="0"/>
              </a:rPr>
              <a:t>Increased accessibility of online resources</a:t>
            </a:r>
          </a:p>
          <a:p>
            <a:pPr lvl="1"/>
            <a:r>
              <a:rPr lang="en-GB" dirty="0" smtClean="0">
                <a:latin typeface="Calibri" pitchFamily="34" charset="0"/>
              </a:rPr>
              <a:t>Requires time investment but off-set by student benefit –  they’re likely to do more reading</a:t>
            </a:r>
          </a:p>
          <a:p>
            <a:pPr marL="411480" lvl="1" indent="0">
              <a:buNone/>
            </a:pPr>
            <a:endParaRPr lang="en-GB" dirty="0" smtClean="0">
              <a:latin typeface="Calibri" pitchFamily="34" charset="0"/>
            </a:endParaRPr>
          </a:p>
          <a:p>
            <a:pPr marL="411480" lvl="1" indent="0" algn="l">
              <a:buNone/>
            </a:pPr>
            <a:endParaRPr lang="en-GB" sz="2700" dirty="0" smtClean="0">
              <a:solidFill>
                <a:schemeClr val="tx1"/>
              </a:solidFill>
              <a:latin typeface="Calibri" pitchFamily="34" charset="0"/>
            </a:endParaRPr>
          </a:p>
        </p:txBody>
      </p:sp>
    </p:spTree>
    <p:extLst>
      <p:ext uri="{BB962C8B-B14F-4D97-AF65-F5344CB8AC3E}">
        <p14:creationId xmlns:p14="http://schemas.microsoft.com/office/powerpoint/2010/main" val="20985513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28800"/>
            <a:ext cx="8229600" cy="4945736"/>
          </a:xfrm>
        </p:spPr>
        <p:txBody>
          <a:bodyPr>
            <a:normAutofit/>
          </a:bodyPr>
          <a:lstStyle/>
          <a:p>
            <a:pPr marL="411480" lvl="1" indent="0">
              <a:buNone/>
            </a:pPr>
            <a:endParaRPr lang="en-GB" dirty="0">
              <a:solidFill>
                <a:schemeClr val="tx1"/>
              </a:solidFill>
              <a:latin typeface="Calibri" pitchFamily="34" charset="0"/>
            </a:endParaRPr>
          </a:p>
          <a:p>
            <a:pPr marL="411480" lvl="1" indent="0">
              <a:buNone/>
            </a:pPr>
            <a:r>
              <a:rPr lang="en-GB" dirty="0">
                <a:solidFill>
                  <a:schemeClr val="tx1"/>
                </a:solidFill>
                <a:latin typeface="Calibri" pitchFamily="34" charset="0"/>
              </a:rPr>
              <a:t>“Some colleagues are a little apprehensive that providing clickable links to readings is making it too easy for students and risks failing to develop their research and library skills. On the other hand, removing obstacles to finding readings for increasingly time-poor students has the potential to increase the amount of reading that they can do.”</a:t>
            </a:r>
          </a:p>
          <a:p>
            <a:pPr marL="109728" indent="0">
              <a:buNone/>
            </a:pPr>
            <a:endParaRPr lang="en-GB" dirty="0"/>
          </a:p>
          <a:p>
            <a:pPr marL="109728" indent="0" algn="r">
              <a:buNone/>
            </a:pPr>
            <a:r>
              <a:rPr lang="en-GB" sz="1600" dirty="0">
                <a:latin typeface="Calibri" pitchFamily="34" charset="0"/>
                <a:hlinkClick r:id="rId3"/>
              </a:rPr>
              <a:t>https://rustleblog.wordpress.com/2014/01/13/putting-reading-at-the-heart-of-study-direct/</a:t>
            </a:r>
            <a:endParaRPr lang="en-GB" sz="1600" dirty="0">
              <a:latin typeface="Calibri" pitchFamily="34" charset="0"/>
            </a:endParaRPr>
          </a:p>
          <a:p>
            <a:endParaRPr lang="en-GB" dirty="0"/>
          </a:p>
        </p:txBody>
      </p:sp>
    </p:spTree>
    <p:extLst>
      <p:ext uri="{BB962C8B-B14F-4D97-AF65-F5344CB8AC3E}">
        <p14:creationId xmlns:p14="http://schemas.microsoft.com/office/powerpoint/2010/main" val="3910407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Student engagement</a:t>
            </a:r>
            <a:endParaRPr lang="en-GB" dirty="0"/>
          </a:p>
        </p:txBody>
      </p:sp>
      <p:sp>
        <p:nvSpPr>
          <p:cNvPr id="3" name="Content Placeholder 2"/>
          <p:cNvSpPr>
            <a:spLocks noGrp="1"/>
          </p:cNvSpPr>
          <p:nvPr>
            <p:ph idx="1"/>
          </p:nvPr>
        </p:nvSpPr>
        <p:spPr>
          <a:xfrm>
            <a:off x="457200" y="2249424"/>
            <a:ext cx="3898776" cy="2691744"/>
          </a:xfrm>
        </p:spPr>
        <p:txBody>
          <a:bodyPr/>
          <a:lstStyle/>
          <a:p>
            <a:r>
              <a:rPr lang="en-GB" dirty="0" smtClean="0">
                <a:latin typeface="Calibri" pitchFamily="34" charset="0"/>
              </a:rPr>
              <a:t>If lists are used and updated in a dynamic way, do students get an insight into scholarly communication? </a:t>
            </a:r>
          </a:p>
        </p:txBody>
      </p:sp>
      <p:pic>
        <p:nvPicPr>
          <p:cNvPr id="4" name="Quote 1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4008" y="2276872"/>
            <a:ext cx="4044640" cy="2275110"/>
          </a:xfrm>
          <a:prstGeom prst="rect">
            <a:avLst/>
          </a:prstGeom>
        </p:spPr>
      </p:pic>
      <p:sp>
        <p:nvSpPr>
          <p:cNvPr id="5" name="TextBox 4"/>
          <p:cNvSpPr txBox="1"/>
          <p:nvPr/>
        </p:nvSpPr>
        <p:spPr>
          <a:xfrm>
            <a:off x="683568" y="5157192"/>
            <a:ext cx="7488832" cy="1200329"/>
          </a:xfrm>
          <a:prstGeom prst="rect">
            <a:avLst/>
          </a:prstGeom>
          <a:noFill/>
        </p:spPr>
        <p:txBody>
          <a:bodyPr wrap="square" rtlCol="0">
            <a:spAutoFit/>
          </a:bodyPr>
          <a:lstStyle/>
          <a:p>
            <a:r>
              <a:rPr lang="en-GB" sz="2400" dirty="0">
                <a:solidFill>
                  <a:schemeClr val="accent2"/>
                </a:solidFill>
                <a:latin typeface="Calibri" pitchFamily="34" charset="0"/>
              </a:rPr>
              <a:t>“He’s bothered to engage with you and you feel you’re more part of an academic </a:t>
            </a:r>
            <a:r>
              <a:rPr lang="en-GB" sz="2400" dirty="0" smtClean="0">
                <a:solidFill>
                  <a:schemeClr val="accent2"/>
                </a:solidFill>
                <a:latin typeface="Calibri" pitchFamily="34" charset="0"/>
              </a:rPr>
              <a:t>dialogue. He’s </a:t>
            </a:r>
            <a:r>
              <a:rPr lang="en-GB" sz="2400" dirty="0">
                <a:solidFill>
                  <a:schemeClr val="accent2"/>
                </a:solidFill>
                <a:latin typeface="Calibri" pitchFamily="34" charset="0"/>
              </a:rPr>
              <a:t>building the course and it’s still an area that’s of interest to him</a:t>
            </a:r>
            <a:r>
              <a:rPr lang="en-GB" sz="2400" dirty="0" smtClean="0">
                <a:solidFill>
                  <a:schemeClr val="accent2"/>
                </a:solidFill>
                <a:latin typeface="Calibri" pitchFamily="34" charset="0"/>
              </a:rPr>
              <a:t>.”</a:t>
            </a:r>
            <a:endParaRPr lang="en-GB" sz="2400" dirty="0">
              <a:solidFill>
                <a:schemeClr val="accent2"/>
              </a:solidFill>
              <a:latin typeface="Calibri" pitchFamily="34" charset="0"/>
            </a:endParaRPr>
          </a:p>
        </p:txBody>
      </p:sp>
    </p:spTree>
    <p:extLst>
      <p:ext uri="{BB962C8B-B14F-4D97-AF65-F5344CB8AC3E}">
        <p14:creationId xmlns:p14="http://schemas.microsoft.com/office/powerpoint/2010/main" val="3132373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41" t="22650" r="2547" b="1715"/>
          <a:stretch/>
        </p:blipFill>
        <p:spPr bwMode="auto">
          <a:xfrm>
            <a:off x="755213" y="692696"/>
            <a:ext cx="7740503" cy="585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771800" y="4365104"/>
            <a:ext cx="1584176" cy="684258"/>
          </a:xfrm>
          <a:prstGeom prst="wedgeRoundRectCallout">
            <a:avLst>
              <a:gd name="adj1" fmla="val 60813"/>
              <a:gd name="adj2" fmla="val -2404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9456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Spoon-feeding?</a:t>
            </a:r>
            <a:endParaRPr lang="en-GB" dirty="0"/>
          </a:p>
        </p:txBody>
      </p:sp>
      <p:sp>
        <p:nvSpPr>
          <p:cNvPr id="3" name="Content Placeholder 2"/>
          <p:cNvSpPr>
            <a:spLocks noGrp="1"/>
          </p:cNvSpPr>
          <p:nvPr>
            <p:ph idx="1"/>
          </p:nvPr>
        </p:nvSpPr>
        <p:spPr>
          <a:xfrm>
            <a:off x="457200" y="2249424"/>
            <a:ext cx="3826768" cy="4325112"/>
          </a:xfrm>
        </p:spPr>
        <p:txBody>
          <a:bodyPr/>
          <a:lstStyle/>
          <a:p>
            <a:r>
              <a:rPr lang="en-GB" dirty="0" smtClean="0">
                <a:latin typeface="Calibri" pitchFamily="34" charset="0"/>
              </a:rPr>
              <a:t>Do you agree with the argument that locating items on a reading list is an academic skill that students should learn? </a:t>
            </a:r>
            <a:endParaRPr lang="en-GB" dirty="0">
              <a:latin typeface="Calibri" pitchFamily="34" charset="0"/>
            </a:endParaRPr>
          </a:p>
        </p:txBody>
      </p:sp>
      <p:pic>
        <p:nvPicPr>
          <p:cNvPr id="4" name="Quote 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00194" y="2276872"/>
            <a:ext cx="3968441" cy="2232248"/>
          </a:xfrm>
          <a:prstGeom prst="rect">
            <a:avLst/>
          </a:prstGeom>
        </p:spPr>
      </p:pic>
    </p:spTree>
    <p:extLst>
      <p:ext uri="{BB962C8B-B14F-4D97-AF65-F5344CB8AC3E}">
        <p14:creationId xmlns:p14="http://schemas.microsoft.com/office/powerpoint/2010/main" val="3806635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896" t="30688" r="29572"/>
          <a:stretch/>
        </p:blipFill>
        <p:spPr bwMode="auto">
          <a:xfrm>
            <a:off x="1679505" y="764704"/>
            <a:ext cx="6150158" cy="584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5868144" y="4653136"/>
            <a:ext cx="1512168" cy="612250"/>
          </a:xfrm>
          <a:prstGeom prst="wedgeRoundRectCallout">
            <a:avLst>
              <a:gd name="adj1" fmla="val 38089"/>
              <a:gd name="adj2" fmla="val 873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9406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Issues: students use other systems</a:t>
            </a:r>
            <a:endParaRPr lang="en-GB" dirty="0"/>
          </a:p>
        </p:txBody>
      </p:sp>
      <p:sp>
        <p:nvSpPr>
          <p:cNvPr id="3" name="Content Placeholder 2"/>
          <p:cNvSpPr>
            <a:spLocks noGrp="1"/>
          </p:cNvSpPr>
          <p:nvPr>
            <p:ph idx="1"/>
          </p:nvPr>
        </p:nvSpPr>
        <p:spPr/>
        <p:txBody>
          <a:bodyPr/>
          <a:lstStyle/>
          <a:p>
            <a:r>
              <a:rPr lang="en-GB" dirty="0">
                <a:latin typeface="Calibri" pitchFamily="34" charset="0"/>
              </a:rPr>
              <a:t>Students </a:t>
            </a:r>
            <a:r>
              <a:rPr lang="en-GB" dirty="0" smtClean="0">
                <a:latin typeface="Calibri" pitchFamily="34" charset="0"/>
              </a:rPr>
              <a:t>and academics saw Reading </a:t>
            </a:r>
            <a:r>
              <a:rPr lang="en-GB" dirty="0">
                <a:latin typeface="Calibri" pitchFamily="34" charset="0"/>
              </a:rPr>
              <a:t>lists as a separate </a:t>
            </a:r>
            <a:r>
              <a:rPr lang="en-GB" dirty="0" smtClean="0">
                <a:latin typeface="Calibri" pitchFamily="34" charset="0"/>
              </a:rPr>
              <a:t>system</a:t>
            </a:r>
          </a:p>
          <a:p>
            <a:r>
              <a:rPr lang="en-GB" dirty="0" smtClean="0">
                <a:latin typeface="Calibri" pitchFamily="34" charset="0"/>
              </a:rPr>
              <a:t>Students use Study Direct (</a:t>
            </a:r>
            <a:r>
              <a:rPr lang="en-GB" dirty="0">
                <a:latin typeface="Calibri" pitchFamily="34" charset="0"/>
              </a:rPr>
              <a:t>M</a:t>
            </a:r>
            <a:r>
              <a:rPr lang="en-GB" dirty="0" smtClean="0">
                <a:latin typeface="Calibri" pitchFamily="34" charset="0"/>
              </a:rPr>
              <a:t>oodle) and Module Handbooks for information</a:t>
            </a:r>
          </a:p>
          <a:p>
            <a:r>
              <a:rPr lang="en-GB" dirty="0" smtClean="0">
                <a:latin typeface="Calibri" pitchFamily="34" charset="0"/>
              </a:rPr>
              <a:t>Needed a fully integrated approach (at least for students) to hide separate system</a:t>
            </a:r>
            <a:endParaRPr lang="en-GB" dirty="0">
              <a:latin typeface="Calibri" pitchFamily="34" charset="0"/>
            </a:endParaRPr>
          </a:p>
        </p:txBody>
      </p:sp>
    </p:spTree>
    <p:extLst>
      <p:ext uri="{BB962C8B-B14F-4D97-AF65-F5344CB8AC3E}">
        <p14:creationId xmlns:p14="http://schemas.microsoft.com/office/powerpoint/2010/main" val="1067594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Study direct</a:t>
            </a:r>
            <a:endParaRPr lang="en-GB" dirty="0"/>
          </a:p>
        </p:txBody>
      </p:sp>
      <p:sp>
        <p:nvSpPr>
          <p:cNvPr id="3" name="Content Placeholder 2"/>
          <p:cNvSpPr>
            <a:spLocks noGrp="1"/>
          </p:cNvSpPr>
          <p:nvPr>
            <p:ph idx="1"/>
          </p:nvPr>
        </p:nvSpPr>
        <p:spPr/>
        <p:txBody>
          <a:bodyPr/>
          <a:lstStyle/>
          <a:p>
            <a:r>
              <a:rPr lang="en-GB" dirty="0" smtClean="0">
                <a:latin typeface="Calibri" pitchFamily="34" charset="0"/>
              </a:rPr>
              <a:t>Moodle</a:t>
            </a:r>
          </a:p>
          <a:p>
            <a:r>
              <a:rPr lang="en-GB" dirty="0" smtClean="0">
                <a:latin typeface="Calibri" pitchFamily="34" charset="0"/>
              </a:rPr>
              <a:t>Small team in IT Services</a:t>
            </a:r>
          </a:p>
          <a:p>
            <a:r>
              <a:rPr lang="en-GB" dirty="0" smtClean="0">
                <a:latin typeface="Calibri" pitchFamily="34" charset="0"/>
              </a:rPr>
              <a:t>Very strong focus on student/tutor feedback and needs.</a:t>
            </a:r>
          </a:p>
          <a:p>
            <a:r>
              <a:rPr lang="en-GB" dirty="0" smtClean="0">
                <a:latin typeface="Calibri" pitchFamily="34" charset="0"/>
              </a:rPr>
              <a:t>Regular user testing and monitoring to discovery pain points and confusion.</a:t>
            </a:r>
          </a:p>
          <a:p>
            <a:r>
              <a:rPr lang="en-GB" dirty="0">
                <a:latin typeface="Calibri" pitchFamily="34" charset="0"/>
                <a:hlinkClick r:id="rId3"/>
              </a:rPr>
              <a:t>http://blogs.sussex.ac.uk/elearningteam</a:t>
            </a:r>
            <a:r>
              <a:rPr lang="en-GB" dirty="0" smtClean="0">
                <a:latin typeface="Calibri" pitchFamily="34" charset="0"/>
                <a:hlinkClick r:id="rId3"/>
              </a:rPr>
              <a:t>/</a:t>
            </a:r>
            <a:endParaRPr lang="en-GB" dirty="0" smtClean="0">
              <a:latin typeface="Calibri" pitchFamily="34" charset="0"/>
            </a:endParaRPr>
          </a:p>
          <a:p>
            <a:endParaRPr lang="en-GB" dirty="0"/>
          </a:p>
        </p:txBody>
      </p:sp>
    </p:spTree>
    <p:extLst>
      <p:ext uri="{BB962C8B-B14F-4D97-AF65-F5344CB8AC3E}">
        <p14:creationId xmlns:p14="http://schemas.microsoft.com/office/powerpoint/2010/main" val="26896486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Study Direct </a:t>
            </a:r>
            <a:endParaRPr lang="en-GB" dirty="0"/>
          </a:p>
        </p:txBody>
      </p:sp>
      <p:sp>
        <p:nvSpPr>
          <p:cNvPr id="3" name="Content Placeholder 2"/>
          <p:cNvSpPr>
            <a:spLocks noGrp="1"/>
          </p:cNvSpPr>
          <p:nvPr>
            <p:ph idx="1"/>
          </p:nvPr>
        </p:nvSpPr>
        <p:spPr/>
        <p:txBody>
          <a:bodyPr/>
          <a:lstStyle/>
          <a:p>
            <a:r>
              <a:rPr lang="en-GB" dirty="0" smtClean="0">
                <a:latin typeface="Calibri" pitchFamily="34" charset="0"/>
              </a:rPr>
              <a:t>Led to the removal of blocks, boxes and </a:t>
            </a:r>
            <a:r>
              <a:rPr lang="en-GB" dirty="0">
                <a:latin typeface="Calibri" pitchFamily="34" charset="0"/>
              </a:rPr>
              <a:t>M</a:t>
            </a:r>
            <a:r>
              <a:rPr lang="en-GB" dirty="0" smtClean="0">
                <a:latin typeface="Calibri" pitchFamily="34" charset="0"/>
              </a:rPr>
              <a:t>oodle modules down the side of the screen. Students found them confusing. Found no one was using them.</a:t>
            </a:r>
          </a:p>
          <a:p>
            <a:r>
              <a:rPr lang="en-GB" dirty="0" smtClean="0">
                <a:latin typeface="Calibri" pitchFamily="34" charset="0"/>
              </a:rPr>
              <a:t>This included previous library block which included a basic link to the reading list.</a:t>
            </a:r>
            <a:endParaRPr lang="en-GB" dirty="0">
              <a:latin typeface="Calibri" pitchFamily="34" charset="0"/>
            </a:endParaRPr>
          </a:p>
        </p:txBody>
      </p:sp>
    </p:spTree>
    <p:extLst>
      <p:ext uri="{BB962C8B-B14F-4D97-AF65-F5344CB8AC3E}">
        <p14:creationId xmlns:p14="http://schemas.microsoft.com/office/powerpoint/2010/main" val="3456724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Process	</a:t>
            </a:r>
            <a:endParaRPr lang="en-GB" dirty="0"/>
          </a:p>
        </p:txBody>
      </p:sp>
      <p:sp>
        <p:nvSpPr>
          <p:cNvPr id="3" name="Content Placeholder 2"/>
          <p:cNvSpPr>
            <a:spLocks noGrp="1"/>
          </p:cNvSpPr>
          <p:nvPr>
            <p:ph idx="1"/>
          </p:nvPr>
        </p:nvSpPr>
        <p:spPr/>
        <p:txBody>
          <a:bodyPr/>
          <a:lstStyle/>
          <a:p>
            <a:r>
              <a:rPr lang="en-GB" dirty="0" smtClean="0">
                <a:latin typeface="Calibri" pitchFamily="34" charset="0"/>
              </a:rPr>
              <a:t>Sat round table with e-learning team. Set context, explain reasons.</a:t>
            </a:r>
          </a:p>
          <a:p>
            <a:r>
              <a:rPr lang="en-GB" dirty="0" smtClean="0">
                <a:latin typeface="Calibri" pitchFamily="34" charset="0"/>
              </a:rPr>
              <a:t>Made it clear it was something students and staff had raised, not a library pet project. Plus other benefits of increased use of reading list system such as acquisition of relevant materials.</a:t>
            </a:r>
          </a:p>
          <a:p>
            <a:endParaRPr lang="en-GB" dirty="0" smtClean="0"/>
          </a:p>
        </p:txBody>
      </p:sp>
    </p:spTree>
    <p:extLst>
      <p:ext uri="{BB962C8B-B14F-4D97-AF65-F5344CB8AC3E}">
        <p14:creationId xmlns:p14="http://schemas.microsoft.com/office/powerpoint/2010/main" val="2815090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Process	</a:t>
            </a:r>
            <a:endParaRPr lang="en-GB" dirty="0"/>
          </a:p>
        </p:txBody>
      </p:sp>
      <p:sp>
        <p:nvSpPr>
          <p:cNvPr id="3" name="Content Placeholder 2"/>
          <p:cNvSpPr>
            <a:spLocks noGrp="1"/>
          </p:cNvSpPr>
          <p:nvPr>
            <p:ph idx="1"/>
          </p:nvPr>
        </p:nvSpPr>
        <p:spPr/>
        <p:txBody>
          <a:bodyPr/>
          <a:lstStyle/>
          <a:p>
            <a:pPr marL="109728" indent="0">
              <a:buNone/>
            </a:pPr>
            <a:r>
              <a:rPr lang="en-GB" dirty="0" smtClean="0">
                <a:latin typeface="Calibri" pitchFamily="34" charset="0"/>
              </a:rPr>
              <a:t>After much discussion…</a:t>
            </a:r>
          </a:p>
          <a:p>
            <a:r>
              <a:rPr lang="en-GB" dirty="0" smtClean="0">
                <a:latin typeface="Calibri" pitchFamily="34" charset="0"/>
              </a:rPr>
              <a:t>…core code developed quickly by e-learning team.</a:t>
            </a:r>
          </a:p>
          <a:p>
            <a:r>
              <a:rPr lang="en-GB" dirty="0" smtClean="0">
                <a:latin typeface="Calibri" pitchFamily="34" charset="0"/>
              </a:rPr>
              <a:t>Some tricky bits to think about around the roll over of both </a:t>
            </a:r>
            <a:r>
              <a:rPr lang="en-GB" dirty="0">
                <a:latin typeface="Calibri" pitchFamily="34" charset="0"/>
              </a:rPr>
              <a:t>M</a:t>
            </a:r>
            <a:r>
              <a:rPr lang="en-GB" dirty="0" smtClean="0">
                <a:latin typeface="Calibri" pitchFamily="34" charset="0"/>
              </a:rPr>
              <a:t>oodle modules and Aspire lists, and allowing users to access historical information.</a:t>
            </a:r>
          </a:p>
          <a:p>
            <a:r>
              <a:rPr lang="en-GB" dirty="0" smtClean="0">
                <a:latin typeface="Calibri" pitchFamily="34" charset="0"/>
              </a:rPr>
              <a:t>Testing, and then live summer 2013</a:t>
            </a:r>
            <a:r>
              <a:rPr lang="en-GB" dirty="0" smtClean="0">
                <a:latin typeface="Calibri" pitchFamily="34" charset="0"/>
              </a:rPr>
              <a:t>.</a:t>
            </a:r>
          </a:p>
          <a:p>
            <a:r>
              <a:rPr lang="en-GB" dirty="0">
                <a:latin typeface="Calibri" pitchFamily="34" charset="0"/>
                <a:hlinkClick r:id="rId3"/>
              </a:rPr>
              <a:t>http://vimeo.com/61188252</a:t>
            </a:r>
            <a:r>
              <a:rPr lang="en-GB" dirty="0">
                <a:latin typeface="Calibri" pitchFamily="34" charset="0"/>
              </a:rPr>
              <a:t> </a:t>
            </a:r>
          </a:p>
          <a:p>
            <a:endParaRPr lang="en-GB" dirty="0">
              <a:latin typeface="Calibri" pitchFamily="34" charset="0"/>
            </a:endParaRPr>
          </a:p>
        </p:txBody>
      </p:sp>
    </p:spTree>
    <p:extLst>
      <p:ext uri="{BB962C8B-B14F-4D97-AF65-F5344CB8AC3E}">
        <p14:creationId xmlns:p14="http://schemas.microsoft.com/office/powerpoint/2010/main" val="42286454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0</TotalTime>
  <Words>721</Words>
  <Application>Microsoft Office PowerPoint</Application>
  <PresentationFormat>On-screen Show (4:3)</PresentationFormat>
  <Paragraphs>105</Paragraphs>
  <Slides>30</Slides>
  <Notes>30</Notes>
  <HiddenSlides>0</HiddenSlides>
  <MMClips>15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Urban</vt:lpstr>
      <vt:lpstr>Worksheet</vt:lpstr>
      <vt:lpstr>“Gloriously straightforward”:</vt:lpstr>
      <vt:lpstr>Background</vt:lpstr>
      <vt:lpstr>PowerPoint Presentation</vt:lpstr>
      <vt:lpstr>PowerPoint Presentation</vt:lpstr>
      <vt:lpstr>Issues: students use other systems</vt:lpstr>
      <vt:lpstr>Study direct</vt:lpstr>
      <vt:lpstr>Study Direct </vt:lpstr>
      <vt:lpstr>Process </vt:lpstr>
      <vt:lpstr>Process </vt:lpstr>
      <vt:lpstr>Workflow: tutors add a resource </vt:lpstr>
      <vt:lpstr>Workflow: pick a section</vt:lpstr>
      <vt:lpstr>Workflow:  give it a title</vt:lpstr>
      <vt:lpstr>Behind the scenes</vt:lpstr>
      <vt:lpstr>PowerPoint Presentation</vt:lpstr>
      <vt:lpstr>PowerPoint Presentation</vt:lpstr>
      <vt:lpstr>Student feedback</vt:lpstr>
      <vt:lpstr>How have you found the integrated online reading list?</vt:lpstr>
      <vt:lpstr>Do you think having your list integrated within the VLE has made it easier to access the items on the list?</vt:lpstr>
      <vt:lpstr>How useful do you find it being able to link through directly to the item on the list, including print books in the Library?</vt:lpstr>
      <vt:lpstr>What influences your decision on which item you choose to read?</vt:lpstr>
      <vt:lpstr>Do you use ebooks often?</vt:lpstr>
      <vt:lpstr>Do you feel that having an online reading list makes any difference to you to how you approach your reading?</vt:lpstr>
      <vt:lpstr>How are we measuring success?</vt:lpstr>
      <vt:lpstr>Increased use of resources</vt:lpstr>
      <vt:lpstr>PowerPoint Presentation</vt:lpstr>
      <vt:lpstr>Average views per item (top 100 items)</vt:lpstr>
      <vt:lpstr>Feedback from academics</vt:lpstr>
      <vt:lpstr>PowerPoint Presentation</vt:lpstr>
      <vt:lpstr>Student engagement</vt:lpstr>
      <vt:lpstr>Spoon-feeding?</vt:lpstr>
    </vt:vector>
  </TitlesOfParts>
  <Company>University of Sussex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reading lists</dc:title>
  <dc:creator>Suzanne Tatham</dc:creator>
  <cp:lastModifiedBy>Suzanne Tatham</cp:lastModifiedBy>
  <cp:revision>98</cp:revision>
  <cp:lastPrinted>2014-06-24T13:18:22Z</cp:lastPrinted>
  <dcterms:created xsi:type="dcterms:W3CDTF">2014-05-14T09:50:43Z</dcterms:created>
  <dcterms:modified xsi:type="dcterms:W3CDTF">2014-06-25T09:48:00Z</dcterms:modified>
</cp:coreProperties>
</file>