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303" r:id="rId3"/>
    <p:sldId id="340" r:id="rId4"/>
    <p:sldId id="339" r:id="rId5"/>
    <p:sldId id="320" r:id="rId6"/>
    <p:sldId id="321" r:id="rId7"/>
    <p:sldId id="323" r:id="rId8"/>
    <p:sldId id="322" r:id="rId9"/>
    <p:sldId id="324" r:id="rId10"/>
    <p:sldId id="325" r:id="rId11"/>
    <p:sldId id="326" r:id="rId12"/>
    <p:sldId id="327" r:id="rId13"/>
    <p:sldId id="331" r:id="rId14"/>
    <p:sldId id="328" r:id="rId15"/>
    <p:sldId id="329" r:id="rId16"/>
    <p:sldId id="341" r:id="rId17"/>
    <p:sldId id="330" r:id="rId18"/>
    <p:sldId id="302" r:id="rId19"/>
    <p:sldId id="319" r:id="rId20"/>
    <p:sldId id="304" r:id="rId21"/>
    <p:sldId id="305" r:id="rId22"/>
    <p:sldId id="306" r:id="rId23"/>
    <p:sldId id="315" r:id="rId24"/>
    <p:sldId id="316" r:id="rId25"/>
    <p:sldId id="307" r:id="rId26"/>
    <p:sldId id="308" r:id="rId27"/>
    <p:sldId id="309" r:id="rId28"/>
    <p:sldId id="310" r:id="rId29"/>
    <p:sldId id="311" r:id="rId30"/>
    <p:sldId id="342" r:id="rId31"/>
    <p:sldId id="332" r:id="rId32"/>
    <p:sldId id="333" r:id="rId33"/>
    <p:sldId id="344" r:id="rId34"/>
    <p:sldId id="335" r:id="rId35"/>
    <p:sldId id="345" r:id="rId36"/>
    <p:sldId id="346" r:id="rId37"/>
    <p:sldId id="336" r:id="rId38"/>
    <p:sldId id="337" r:id="rId39"/>
    <p:sldId id="347" r:id="rId40"/>
    <p:sldId id="348" r:id="rId41"/>
    <p:sldId id="349" r:id="rId42"/>
    <p:sldId id="350" r:id="rId43"/>
    <p:sldId id="283" r:id="rId44"/>
    <p:sldId id="314" r:id="rId45"/>
    <p:sldId id="351" r:id="rId46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A4F"/>
    <a:srgbClr val="D85D12"/>
    <a:srgbClr val="B74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2/24/2015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B94059E9-8F59-5E4A-8D32-145BF5A743B5}" type="datetimeFigureOut">
              <a:rPr lang="en-US" smtClean="0"/>
              <a:t>2/24/2015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91" tIns="45446" rIns="90891" bIns="45446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D080ACEF-038B-C84F-B8C5-91258E241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sic_dia_title_strip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8413"/>
            <a:ext cx="9144000" cy="21413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54218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412" y="6405442"/>
            <a:ext cx="432501" cy="452558"/>
          </a:xfrm>
        </p:spPr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Custom 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8413"/>
            <a:ext cx="9143999" cy="21413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54218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72009"/>
            <a:ext cx="9144000" cy="17859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4090988"/>
          </a:xfrm>
          <a:solidFill>
            <a:schemeClr val="tx2">
              <a:lumMod val="25000"/>
              <a:lumOff val="75000"/>
            </a:schemeClr>
          </a:solidFill>
        </p:spPr>
        <p:txBody>
          <a:bodyPr lIns="72000" t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0696"/>
            <a:ext cx="9144000" cy="9221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2" y="6398526"/>
            <a:ext cx="432501" cy="4525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t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2" y="960120"/>
            <a:ext cx="8216348" cy="2758440"/>
          </a:xfrm>
        </p:spPr>
        <p:txBody>
          <a:bodyPr/>
          <a:lstStyle/>
          <a:p>
            <a:pPr algn="r"/>
            <a:r>
              <a:rPr lang="en-GB" sz="4400" b="1" dirty="0"/>
              <a:t>Corporate social responsibility and trade unions: </a:t>
            </a: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 smtClean="0"/>
              <a:t>Perspectives across </a:t>
            </a:r>
            <a:r>
              <a:rPr lang="en-GB" sz="4400" b="1" dirty="0"/>
              <a:t>Europe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" y="4526280"/>
            <a:ext cx="6507480" cy="1006503"/>
          </a:xfrm>
        </p:spPr>
        <p:txBody>
          <a:bodyPr/>
          <a:lstStyle/>
          <a:p>
            <a:r>
              <a:rPr lang="en-GB" sz="3200" dirty="0" smtClean="0"/>
              <a:t>Chris Rees, Michael Gold, Lutz Preuss</a:t>
            </a:r>
          </a:p>
          <a:p>
            <a:r>
              <a:rPr lang="en-GB" sz="2800" dirty="0" smtClean="0"/>
              <a:t>School of Management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48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National variation in CSR and union role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44296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development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CSR: 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so-called liberal and co-ordinated economies, and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economic legacies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post-socialist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5D12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CSR, and degree of embeddedness in civil society, varies according to a range of factors: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state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industrial relations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foreign direct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NGO initiatives etc.</a:t>
            </a:r>
          </a:p>
          <a:p>
            <a:pPr>
              <a:buClr>
                <a:srgbClr val="D85D12"/>
              </a:buClr>
            </a:pP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Commonality in union responses to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Despite differences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CSR, many unions: 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CSR as an imported or foreign concept, and more relevant for larger companies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CSR as characterized by a degree of informality and superficiality which severely weakens its impact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prefer more formal agreements around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issues, rather than relying 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corporate initiatives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CSR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concerns, e.g. relating to labour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rights, employment protection, quality of work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not integrated CSR into their own policy development processes</a:t>
            </a:r>
          </a:p>
          <a:p>
            <a:endParaRPr lang="en-GB" sz="2000" dirty="0" smtClean="0"/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 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CSR: threat or opportunity?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Threat: CSR as mere rhetoric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 corporate image, with little substance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providing a smokescreen which cloaks damaging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Opportunity: potential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CSR commitments afford to trade unions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companies around issues which overlap and complement their more established concerns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priorities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all 11 countries we see some mix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these two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3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CSR: threat or opportunity?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towards one pole or the other depending upon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factors: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political stance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unions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extent of overlap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between CSR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union concerns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trust between unions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priorities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strategies of individual unions and union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the duality in union attitudes?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negative side: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concept is ill-defined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countries, or seen as too general and too vague in its implementation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principles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not very strongly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embedded in national conceptions of the proper role of business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unions see little relevance of CSR to the day-to-day concerns of their members 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may threaten unions’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role, challenging their power in social dialogue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legitimacy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way the term is used (and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abused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within companies deters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active engagement with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7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Why the duality in union attitudes?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positive side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considerable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degree of pragmatic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engagement with the concept of CSR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CSR used to repackage well-established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 demands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 a more fashionable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heading to gain leverage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unions collaborate with NGOs across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joint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campaigns,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albeit maintaining a degree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broad picture of scepticism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towards CSR,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most trade unions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embedded within a web of various CSR-related initiatives involving a variety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/>
              <a:t> 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739640"/>
            <a:ext cx="8204102" cy="102933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Institutional theory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understand TU responses to CSR?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‘Varieties of capitalism’ literature (Soskice, 1991):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‘Liberal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market economies’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USA, but also UK,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Canada):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economic relationships are decentralised and short-term – shareholder-driven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‘Co-ordinated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market economies’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Germany, Japan, Sweden, Austria): economic relationships are determined by strong regulatory networks and long-term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‘State-led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market economies’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France, South Korea): the State plays a significant role in economic management (added later by Kang and Moon, 2012)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3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Institutional theory and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400" dirty="0" smtClean="0"/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Though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heavily oriented towards path dependency and social constraint (Crouch, 2007; Deeg and Jackson, 2008), these theories also provide the opportunity to analyse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TUs’ role within CSR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between a variety of capitalism and CSR…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‘substitution effects’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Substitution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economies (LMEs): CSR explicit</a:t>
            </a:r>
          </a:p>
          <a:p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Co-ordinated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economies (CMEs): CSR more implicit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institutional social solidarity act as substitutes (Jackson and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Apostolakou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7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Overview of the presentation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Overview of the project, headline findings</a:t>
            </a:r>
          </a:p>
          <a:p>
            <a:pPr lvl="4" defTabSz="914400" eaLnBrk="0" fontAlgn="base" hangingPunct="0"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 Rees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Detailed discussion of individual countries, based on the literature on varieties of capitalism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Michael Gold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Discussion of two common themes, union-NGO interaction and distinction between domestic and international dimension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Lutz Preuss</a:t>
            </a:r>
          </a:p>
          <a:p>
            <a:pPr lvl="4" defTabSz="914400" eaLnBrk="0" fontAlgn="base" hangingPunct="0"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Conclusions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‘reflection effects’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effects: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other hand, to the extent that institutions empower certain stakeholders, then companies face greater pressures to adopt CSR policies to legitimise activity…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TUs use influence to pressurise companies to adopt better labour standards in their supply chains. CSR then ‘reflects’ institutional frameworks (Aguilera et al., 2007)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‘motivation effects’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LMEs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company motivation for CSR ‘competitive’ (complements shareholder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value)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CMEs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company motivation is mainly ‘socially cohesive’ (complements stakeholder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value)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State-led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 Economies (SLMEs): company motivation mainly ‘developmental’ (complements public value of corporate governance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Kang and Moon, 2012)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TUs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35152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findings suggest limited application of this literature to understanding the relationship between TUs and CSR: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Substitution, reflection and motivation effects may be complementary explanations, e.g.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Germany: CSR may both reflect TU influence within institutional structures and be motivated through corporate understanding of stakeholder value;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UK: CSR may be both explicit, as a substitution effect (low levels of embedded institutional responsibility to wider stakeholders), and motivational (as public relations to promote shareholder value)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TUs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seriously, varieties of capitalism literature is too crude to take account of institutional divergence across EU-28. In particular, what of central and eastern Europe (in our sample, Hungary, Lithuania, Poland and Slovenia)?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Just to take Poland…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Mixed market economy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Mykhnenko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2007)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Dependent market economy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Nölke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Vliegenthart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neoliberalism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Greskovits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Poland does not fit either model, and in any case is still in transition…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CSR and TUs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 as ‘liberal dependent economy’ (King, 2007), ‘dependent market economy’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Nölke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Vliegenthart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2009) or ‘embedded neoliberal economy’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Greskovits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2012) – overall reliance on external capital for R&amp;D and employment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Lithuania as LME – but capital markets, particularly the stock market is undeveloped (financial system dominated by foreign commercial banks) and national economy is characterised by high level of SMEs and poor business development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Slovenia as CME – but corporate governance often ‘non-transparent’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2015: 136)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442960" cy="922130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Principal findings: Cross-country differences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826"/>
            <a:ext cx="8442960" cy="4781827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fruitful to analyse significant differences in TU policy and engagement with CSR and compare irrespective of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Finland, Spain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positive</a:t>
            </a: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Belgium,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Hungary, Slovenia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no engagement</a:t>
            </a: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divergences between unions (CFDT proactive, FO reluctant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Poland, Sweden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scepticism, but some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Lithuania – divergences between unions (by sector, domestic v. international)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B74910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divergences between unions with varying skills bases (e.g. Unite, Prospect)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9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Principal findings: TU positions dynamic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TU positions 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dynamic:</a:t>
            </a:r>
            <a:endParaRPr lang="en-GB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out changing understanding of CSR in recent years – emerging concerns over training and enforcement of CSR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proactive TUs generally in countries that are already highly regulated (e.g.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Finland)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TUs keenest to link CSR to international development and to attack poor labour standards globally (in line with members’ interests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‘Seepage’ of CSR from international into domestic agendas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7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442960" cy="922130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Principal findings: Government involvement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involvement: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consultation on CSR encourages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engage with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French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Spanish governments encouraged CSR, to which TUs responded, but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Hungarian government post-2010 elections has weakened tripartite institutions with deleterious effects on TU involvement with CSR</a:t>
            </a:r>
          </a:p>
          <a:p>
            <a:endParaRPr lang="en-GB" alt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Principal findings: Union structures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endParaRPr lang="en-GB" altLang="en-US" sz="2400" i="1" dirty="0" smtClean="0"/>
          </a:p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 TU movement itself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Ideological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aspects (e.g.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Nature of membership (e.g.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UK)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v. international concentration (e.g. Hungary)</a:t>
            </a:r>
          </a:p>
          <a:p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v. services (e.g. Lithuania)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Principal findings: Agency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Agency: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TUs do try to shape CSR policies (such as links to international development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MNCs:</a:t>
            </a:r>
            <a:endParaRPr lang="en-GB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Slovenia – evidence that CSR practice is promoted by German and North European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MNCs.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generally strong power basis in Germany may be able to insist on adoption of high labour standards elsewhere – this concept of CSR is then picked up by TUs in subsidiaries…</a:t>
            </a: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739640"/>
            <a:ext cx="8204102" cy="102933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 and Headline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739640"/>
            <a:ext cx="8204102" cy="1029335"/>
          </a:xfrm>
        </p:spPr>
        <p:txBody>
          <a:bodyPr/>
          <a:lstStyle/>
          <a:p>
            <a:r>
              <a:rPr lang="en-GB" dirty="0" smtClean="0"/>
              <a:t>Common Themes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Theoretical lens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Etzioni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(1985)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constituency-representing vs.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interest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organisations: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wide is their social base?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interests of the group: monetary rewards versus symbolic or status issues?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benefits: only members or wider society?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Grant 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1995) insider vs.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outsider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groups: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recognised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government as legitimate spokesperson for a particular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issue?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included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formal consultation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they agree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abide by certain rules 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/>
              <a:t> </a:t>
            </a: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Theoretical lens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NGOs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interest and outsider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Yaziji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seen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constituency-representing and insider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tend to have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narrow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monetary rewards in addition to non-monetary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accrue predominantly to their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enjoy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legally enshrined rights, at least in European countries, to represent employees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Findings: NGO approaches to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Issues: Singular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issue per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NGO, but collectively cover a broad range: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issues, human rights, consumer protection, education, health care provision, international development and many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Motive: Societal change in area of NGO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when engaging with companies: Philanthropic donations, partnerships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company, participation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multi-stakeholder initiatives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barriers: Clash of interests between NGO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company; mismatch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power; project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details; threat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NGO reputation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Findings: Union approaches to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Issues: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concerns of working conditions and employee rights; increasingly also wider, e.g. international development and environmental protection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Strategies: Emphasis on internal strategies, e.g. a need to train officials and members 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concept; behind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scenes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negotiation; influence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trustees in pension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funds; rarely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confrontational approach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Safeguard member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interests; improved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legitimacy in wider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society; recruitment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new members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barriers: Voluntary nature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CSR; fear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CSR usurping traditional union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role; vagueness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term; limited reach (e.g. into SMEs)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Union-NGO collaboration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935486"/>
          </a:xfr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Plenty of examples of collaboration, e.g.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Finland: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Finnwatch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Clean Clothes Campaign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Sweden: Fair Travel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UK: Ethical Trading Initiative (ETI)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other cases scepticism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Belgium: invitations to participate in multi-stakeholder fora not accepted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Lithuania: activities of NGOs so different that they might divert attention from union-employer dialogue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NGOs put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pressure on a company by disseminating negative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information, but unions not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interested in harming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company, could endanger jobs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8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Union-NGO collaboration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935486"/>
          </a:xfr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TUC, UK: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has been an uneasy relationship historically [between unions and NGOs] because unions are all about slow, clunky democracy.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[…] whereas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NGOs tend to pluck it out of thin air and, you know, it’s the three or four people who are in the organization. So, it’s taken a while to culturally understand each other, politically understand each other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Discussion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theme in the vast majority 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interviews: use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emerging debate to defend the interests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Somewhat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unions also linked CSR to wider interests,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 environmental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protection or public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Involvement in formal consultation processes on CSR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e.g. France: “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Grenelle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l'environnement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”, 2007, large-scale consultation of national and regional government, companies, trade unions and NGOs to define the country’s future policy on sustainable development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Discussion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direct access to corporate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decision-makers as another prominent theme in the interviews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ACV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Leuven, Belgium: became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aware that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Danone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Belgium decided to appoint a CSR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manager, expressed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strong interest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company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 with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although not all – unions expressed an awareness of the business case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unions also pushed for alternatives to internal negotiations, e.g. Global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Unions largely acted as one would expect from constituency-representing and insider organisations, but degree of pragmatism visible too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4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Domestic vs International Elements of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62589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of CSR as threat or opportunity also depends whether unions organises in a sector that is domestic or international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SEKO, Sweden: “This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[CSR] is an issue that arrived during the 2000s. Before, our counterparts weren’t even companies, they were public authorities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Distinction clearly visible in Finland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domestically unions are in strong position, supported by formal regulation and strong societal values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internationally neither intergovernmental regulation nor common values to rely on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hence greater need for CSR to fill the gap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rise of corporate social responsibility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CSR landscape: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Transnational level – UN Global Compact, ISO 26000, GRI sustainability framework, ILO conventions, OECD guidelines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initiatives – encouraging minimum standards, facilitating collaboration, endorsing best practices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regulation – voluntary corporate codes of conduct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CSR through IFAs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at the interface between business and society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in research on voluntary management practices is limited, so need a broader approach ….. hence our book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+mj-lt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Domestic vs International Elements of CSR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62589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seen as recent phenomenon, mainly driven by MNEs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domestic debate,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closely related to the social role that enterprises played in workers’ lives before the end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role of MNEs in transferring CSR from their home countries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from CMEs more likely to engage in company-level CSR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lso driven by corporate strategy: undertake R&amp;D in Hungary (Audi) vs. exploit lost cost labour force (furniture maker)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739640"/>
            <a:ext cx="8204102" cy="1029335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Principal findings: Roots of scepticism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63040"/>
            <a:ext cx="8763138" cy="4935486"/>
          </a:xfrm>
        </p:spPr>
        <p:txBody>
          <a:bodyPr/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CSR initiatives generally fall under traditional TU agendas, but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come largely from management. Roots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union scepticism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CSR ever more than just window dressing?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promote relative advances in emerging economies, but what is its role in regulated industrialised economies?</a:t>
            </a:r>
          </a:p>
          <a:p>
            <a:pPr marL="457200" indent="-4572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CSR poses challenges to TUs too – members’ interests versus those of wider society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CSR as a foreign import – what relevance to TU bargaining agendas at home?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Field of CSR still lacks conceptualisation of how CSR relates to institutional frameworks: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issue is 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TU room for manoeuvre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those frameworks (agency)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way forward?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endParaRPr lang="en-GB" sz="1400" dirty="0" smtClean="0"/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Given corporate appropriation of the term CSR, and trade union scepticism towards it, should broader alternative agendas be pursued? –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‘the sustainable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company’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capitalism agenda …</a:t>
            </a:r>
          </a:p>
          <a:p>
            <a:pPr>
              <a:buClr>
                <a:srgbClr val="D85D12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85D12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research – </a:t>
            </a:r>
          </a:p>
          <a:p>
            <a:pPr marL="342900" indent="-342900">
              <a:buClr>
                <a:srgbClr val="D85D12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trade union federations …</a:t>
            </a:r>
          </a:p>
          <a:p>
            <a:r>
              <a:rPr lang="en-GB" sz="2400" dirty="0"/>
              <a:t> 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Aguilera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R. V., Rupp, D. E., Williams, C. A. and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Ganapathi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J. (2007) ‘Putting the S back in corporate social responsibility: A Multilevel Theory of Social Change in Organizations’, 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Academy of Management Review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32, 836–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863.</a:t>
            </a: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Bohle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D. and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Greskovits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B. (2012)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Capitalist Diversity on Europe’s Periphery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Ithaca NY and London: Cornell University Press.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Crouch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C. (2007) ‘How to do post-determinist institutional analysis’, 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Socio-Economic Review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5(3):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527-567.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spcBef>
                <a:spcPts val="600"/>
              </a:spcBef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R. and Jackson, G. (2008) ‘Comparing capitalisms: understanding institutional diversity and its implications for international business’, 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Journal of International Business Studies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39(4): 540-561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N. and Moon, J. (2012) ‘Institutional complementarity between corporate governance and corporate social responsibility: a comparative institutional analysis of three capitalisms’, 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Socio-Economic Review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10, 1, 85–108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457200"/>
            <a:endParaRPr lang="en-GB" altLang="en-US" sz="1200" dirty="0"/>
          </a:p>
          <a:p>
            <a:pPr marL="3429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indent="-457200"/>
            <a:endParaRPr lang="en-GB" altLang="en-US" sz="1200" dirty="0"/>
          </a:p>
          <a:p>
            <a:pPr marL="3429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4412" y="1337586"/>
            <a:ext cx="83362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King, L.P. (2007) ‘Central European capitalism in comparative perspective’, in B.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Hancké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M. Rhodes and M. Thatcher (2007) 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Beyond Varieties of Capitalism. Conflict, Contradictions, and Complementarities in the European Economy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Oxford: Oxford University Press.</a:t>
            </a: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Jackson, G. and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Apostolakou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A. (2010) ‘Corporate social responsibility in Western Europe: an institutional mirror or substitute?’, 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Business Ethics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94, 371–394.</a:t>
            </a: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Mykhnenko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V. (2007) ‘Poland and Ukraine: institutional structures and economic performance’, in D. Lane and M.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Myant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Varieties of Capitalism in Post-Communist Countries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Basingstoke: Palgrave Macmillan.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Nölke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A.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Vliegenthart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A. (2009) ‘Enlarging the varieties of capitalism: the emergence of dependent market economies in East Central Europe’,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World Politics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61: 670-702.</a:t>
            </a:r>
          </a:p>
          <a:p>
            <a:pPr indent="-457200" defTabSz="914400" eaLnBrk="0" fontAlgn="base" hangingPunct="0">
              <a:spcBef>
                <a:spcPts val="600"/>
              </a:spcBef>
              <a:buClr>
                <a:srgbClr val="FF4C00"/>
              </a:buClr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Soskice, D. (1991) ‘The institutional infrastructure for international competitiveness: a comparative analysis of the UK and Germany’, in: A.B. Atkinson and R.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Bruneta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New Europe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London: Macmillan.</a:t>
            </a:r>
          </a:p>
          <a:p>
            <a:pPr indent="-457200">
              <a:spcBef>
                <a:spcPts val="6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Whitley, R. (1999) 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Divergent Capitalisms: The Social Structuring and Change of Business Systems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Oxford: Oxford University Press.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trade unions and CSR?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financial crisis highlights (lack of) legitimacy and accountability in exercise of corporate power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Trade unions as representatives of one key stakeholder – employees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on NGOs and CSR, so time to look at trade unions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unions understand by CSR?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unions engage with CSR? ….. hence our book</a:t>
            </a:r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Theory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Comparative institutionalism / varieties of capitalism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CSR as a broader ‘mode of governance’ at national level, not merely the private concern of companies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the social responsibilities of firms and the role of trade unions embedded within broader institutional arrangements?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discern different national patterns of union engagement with CSR?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 representative sample of national institutional contexts and industrial relations structures across Europe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Method – the approach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64933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studies of national union confederations and sector level unions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Semi-structured interviews + documentary evidence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teams of academics with a CSR / IR background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 Oct 2011 – March 2013, 77 interviews, ca. 100 hours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book is a ‘mapping exercise’ documenting union positions and providing an overview of current trade union thinking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Method – the countries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12" y="1552575"/>
            <a:ext cx="8471463" cy="4763053"/>
          </a:xfrm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studies in 11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UK – a liberal market economy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Germany – a coordinated market economy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France – a state-led market economy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Belgium – one of the smaller western European countries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Sweden and Finland – Nordic economies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Spain – a southern European economy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Hungary, Poland, Lithuania and Slovenia – eastern European transition economies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Method – the unions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826"/>
            <a:ext cx="8458200" cy="4781827"/>
          </a:xfrm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unions interviewed: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Belgium – ACV-CSC, ABVV-FGTB, ACLVB-CGSLB,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Finland – SAK, Akava, STTK, TEK, Metalliliitto, JHL, SASK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– CGT, CFDT, CGT-FO, CFTC, CFE-CGC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 – DGB, IG BCE, IG Metall, ver.di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 – LIGA, MSzOSz, EFEDOSzSz, VASAS, AHFSz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Lithuania – LPSK, LDF, Solidarumas, LMP, LCPDPSF, MPF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Poland – Solidarnosc, FZZ, KP, Budowlani, ZZMK, OPZZ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Slovenia – ZSSS, KNSS, SKEI, KNG, SDGD, SDPZ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Spain – CCOO, UGT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Sweden – LO, TCO, SACO, IF Metall, SEKO, Unionen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 – TUC, Unite, Unison, GMB, Prospect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4C00"/>
              </a:buClr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yal Holloway v1">
      <a:dk1>
        <a:sysClr val="windowText" lastClr="000000"/>
      </a:dk1>
      <a:lt1>
        <a:sysClr val="window" lastClr="FFFFFF"/>
      </a:lt1>
      <a:dk2>
        <a:srgbClr val="202A30"/>
      </a:dk2>
      <a:lt2>
        <a:srgbClr val="EEECE1"/>
      </a:lt2>
      <a:accent1>
        <a:srgbClr val="EB64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3411</Words>
  <Application>Microsoft Office PowerPoint</Application>
  <PresentationFormat>On-screen Show (4:3)</PresentationFormat>
  <Paragraphs>393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Corporate social responsibility and trade unions:  Perspectives across Europe</vt:lpstr>
      <vt:lpstr>Overview of the presentation</vt:lpstr>
      <vt:lpstr>Project Overview and Headline Findings</vt:lpstr>
      <vt:lpstr>The rise of corporate social responsibility</vt:lpstr>
      <vt:lpstr>Why trade unions and CSR?</vt:lpstr>
      <vt:lpstr>Theory</vt:lpstr>
      <vt:lpstr>Method – the approach</vt:lpstr>
      <vt:lpstr>Method – the countries</vt:lpstr>
      <vt:lpstr>Method – the unions</vt:lpstr>
      <vt:lpstr>National variation in CSR and union role</vt:lpstr>
      <vt:lpstr>Commonality in union responses to CSR</vt:lpstr>
      <vt:lpstr>CSR: threat or opportunity?</vt:lpstr>
      <vt:lpstr>CSR: threat or opportunity?</vt:lpstr>
      <vt:lpstr>Why the duality in union attitudes?</vt:lpstr>
      <vt:lpstr>Why the duality in union attitudes?</vt:lpstr>
      <vt:lpstr>Detailed Findings</vt:lpstr>
      <vt:lpstr>Institutional theory</vt:lpstr>
      <vt:lpstr>Institutional theory and CSR</vt:lpstr>
      <vt:lpstr>CSR and ‘substitution effects’</vt:lpstr>
      <vt:lpstr>CSR and ‘reflection effects’</vt:lpstr>
      <vt:lpstr>CSR and ‘motivation effects’</vt:lpstr>
      <vt:lpstr>CSR and TUs</vt:lpstr>
      <vt:lpstr>CSR and TUs</vt:lpstr>
      <vt:lpstr>CSR and TUs</vt:lpstr>
      <vt:lpstr>Principal findings: Cross-country differences</vt:lpstr>
      <vt:lpstr>Principal findings: TU positions dynamic</vt:lpstr>
      <vt:lpstr>Principal findings: Government involvement</vt:lpstr>
      <vt:lpstr>Principal findings: Union structures</vt:lpstr>
      <vt:lpstr>Principal findings: Agency</vt:lpstr>
      <vt:lpstr>Common Themes</vt:lpstr>
      <vt:lpstr>Theoretical lens</vt:lpstr>
      <vt:lpstr>Theoretical lens</vt:lpstr>
      <vt:lpstr>Findings: NGO approaches to CSR</vt:lpstr>
      <vt:lpstr>Findings: Union approaches to CSR</vt:lpstr>
      <vt:lpstr>Union-NGO collaboration</vt:lpstr>
      <vt:lpstr>Union-NGO collaboration</vt:lpstr>
      <vt:lpstr>Discussion</vt:lpstr>
      <vt:lpstr>Discussion</vt:lpstr>
      <vt:lpstr>Domestic vs International Elements of CSR</vt:lpstr>
      <vt:lpstr>Domestic vs International Elements of CSR</vt:lpstr>
      <vt:lpstr>Conclusions</vt:lpstr>
      <vt:lpstr>Principal findings: Roots of scepticism</vt:lpstr>
      <vt:lpstr>The way forward?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237</cp:revision>
  <cp:lastPrinted>2014-09-16T11:35:22Z</cp:lastPrinted>
  <dcterms:created xsi:type="dcterms:W3CDTF">2013-08-15T13:27:17Z</dcterms:created>
  <dcterms:modified xsi:type="dcterms:W3CDTF">2015-02-24T10:59:44Z</dcterms:modified>
</cp:coreProperties>
</file>