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07" r:id="rId2"/>
    <p:sldId id="267" r:id="rId3"/>
    <p:sldId id="350" r:id="rId4"/>
    <p:sldId id="306" r:id="rId5"/>
    <p:sldId id="340" r:id="rId6"/>
    <p:sldId id="273" r:id="rId7"/>
    <p:sldId id="349" r:id="rId8"/>
    <p:sldId id="341" r:id="rId9"/>
    <p:sldId id="352" r:id="rId10"/>
    <p:sldId id="353" r:id="rId11"/>
    <p:sldId id="335" r:id="rId12"/>
    <p:sldId id="346" r:id="rId13"/>
    <p:sldId id="354" r:id="rId14"/>
    <p:sldId id="357" r:id="rId15"/>
    <p:sldId id="326" r:id="rId16"/>
    <p:sldId id="358" r:id="rId17"/>
    <p:sldId id="359" r:id="rId18"/>
    <p:sldId id="361" r:id="rId19"/>
    <p:sldId id="362" r:id="rId20"/>
    <p:sldId id="343" r:id="rId21"/>
    <p:sldId id="363" r:id="rId22"/>
    <p:sldId id="364" r:id="rId23"/>
    <p:sldId id="365" r:id="rId24"/>
    <p:sldId id="367" r:id="rId25"/>
    <p:sldId id="355" r:id="rId26"/>
    <p:sldId id="366" r:id="rId27"/>
    <p:sldId id="277" r:id="rId28"/>
    <p:sldId id="290" r:id="rId29"/>
    <p:sldId id="369" r:id="rId30"/>
    <p:sldId id="368" r:id="rId31"/>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F21"/>
    <a:srgbClr val="2A579A"/>
    <a:srgbClr val="008000"/>
    <a:srgbClr val="004861"/>
    <a:srgbClr val="F2F2F1"/>
    <a:srgbClr val="FFFFFF"/>
    <a:srgbClr val="49717B"/>
    <a:srgbClr val="F3F3F3"/>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9" autoAdjust="0"/>
    <p:restoredTop sz="80930" autoAdjust="0"/>
  </p:normalViewPr>
  <p:slideViewPr>
    <p:cSldViewPr snapToGrid="0">
      <p:cViewPr varScale="1">
        <p:scale>
          <a:sx n="93" d="100"/>
          <a:sy n="93" d="100"/>
        </p:scale>
        <p:origin x="162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4302317" cy="340973"/>
          </a:xfrm>
          <a:prstGeom prst="rect">
            <a:avLst/>
          </a:prstGeom>
        </p:spPr>
        <p:txBody>
          <a:bodyPr vert="horz" lIns="91568" tIns="45784" rIns="91568" bIns="45784" rtlCol="0"/>
          <a:lstStyle>
            <a:lvl1pPr algn="l">
              <a:defRPr sz="1200"/>
            </a:lvl1pPr>
          </a:lstStyle>
          <a:p>
            <a:endParaRPr lang="en-GB" dirty="0"/>
          </a:p>
        </p:txBody>
      </p:sp>
      <p:sp>
        <p:nvSpPr>
          <p:cNvPr id="3" name="Date Placeholder 2"/>
          <p:cNvSpPr>
            <a:spLocks noGrp="1"/>
          </p:cNvSpPr>
          <p:nvPr>
            <p:ph type="dt" sz="quarter" idx="1"/>
          </p:nvPr>
        </p:nvSpPr>
        <p:spPr>
          <a:xfrm>
            <a:off x="5622007" y="3"/>
            <a:ext cx="4302317" cy="340973"/>
          </a:xfrm>
          <a:prstGeom prst="rect">
            <a:avLst/>
          </a:prstGeom>
        </p:spPr>
        <p:txBody>
          <a:bodyPr vert="horz" lIns="91568" tIns="45784" rIns="91568" bIns="45784" rtlCol="0"/>
          <a:lstStyle>
            <a:lvl1pPr algn="r">
              <a:defRPr sz="1200"/>
            </a:lvl1pPr>
          </a:lstStyle>
          <a:p>
            <a:fld id="{0A9F986F-471A-40E1-845F-906F644CD68F}" type="datetimeFigureOut">
              <a:rPr lang="en-GB" smtClean="0"/>
              <a:t>18/07/2018</a:t>
            </a:fld>
            <a:endParaRPr lang="en-GB" dirty="0"/>
          </a:p>
        </p:txBody>
      </p:sp>
      <p:sp>
        <p:nvSpPr>
          <p:cNvPr id="4" name="Footer Placeholder 3"/>
          <p:cNvSpPr>
            <a:spLocks noGrp="1"/>
          </p:cNvSpPr>
          <p:nvPr>
            <p:ph type="ftr" sz="quarter" idx="2"/>
          </p:nvPr>
        </p:nvSpPr>
        <p:spPr>
          <a:xfrm>
            <a:off x="5" y="6456706"/>
            <a:ext cx="4302317" cy="340973"/>
          </a:xfrm>
          <a:prstGeom prst="rect">
            <a:avLst/>
          </a:prstGeom>
        </p:spPr>
        <p:txBody>
          <a:bodyPr vert="horz" lIns="91568" tIns="45784" rIns="91568" bIns="45784"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007" y="6456706"/>
            <a:ext cx="4302317" cy="340973"/>
          </a:xfrm>
          <a:prstGeom prst="rect">
            <a:avLst/>
          </a:prstGeom>
        </p:spPr>
        <p:txBody>
          <a:bodyPr vert="horz" lIns="91568" tIns="45784" rIns="91568" bIns="45784" rtlCol="0" anchor="b"/>
          <a:lstStyle>
            <a:lvl1pPr algn="r">
              <a:defRPr sz="1200"/>
            </a:lvl1pPr>
          </a:lstStyle>
          <a:p>
            <a:fld id="{00AB1877-6BB9-4BC7-8ABA-21F195B1F0D1}" type="slidenum">
              <a:rPr lang="en-GB" smtClean="0"/>
              <a:t>‹#›</a:t>
            </a:fld>
            <a:endParaRPr lang="en-GB" dirty="0"/>
          </a:p>
        </p:txBody>
      </p:sp>
    </p:spTree>
    <p:extLst>
      <p:ext uri="{BB962C8B-B14F-4D97-AF65-F5344CB8AC3E}">
        <p14:creationId xmlns:p14="http://schemas.microsoft.com/office/powerpoint/2010/main" val="1899577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301543" cy="341064"/>
          </a:xfrm>
          <a:prstGeom prst="rect">
            <a:avLst/>
          </a:prstGeom>
        </p:spPr>
        <p:txBody>
          <a:bodyPr vert="horz" lIns="91568" tIns="45784" rIns="91568" bIns="45784" rtlCol="0"/>
          <a:lstStyle>
            <a:lvl1pPr algn="l">
              <a:defRPr sz="1200"/>
            </a:lvl1pPr>
          </a:lstStyle>
          <a:p>
            <a:endParaRPr lang="en-GB" dirty="0"/>
          </a:p>
        </p:txBody>
      </p:sp>
      <p:sp>
        <p:nvSpPr>
          <p:cNvPr id="3" name="Date Placeholder 2"/>
          <p:cNvSpPr>
            <a:spLocks noGrp="1"/>
          </p:cNvSpPr>
          <p:nvPr>
            <p:ph type="dt" idx="1"/>
          </p:nvPr>
        </p:nvSpPr>
        <p:spPr>
          <a:xfrm>
            <a:off x="5622803" y="2"/>
            <a:ext cx="4301543" cy="341064"/>
          </a:xfrm>
          <a:prstGeom prst="rect">
            <a:avLst/>
          </a:prstGeom>
        </p:spPr>
        <p:txBody>
          <a:bodyPr vert="horz" lIns="91568" tIns="45784" rIns="91568" bIns="45784" rtlCol="0"/>
          <a:lstStyle>
            <a:lvl1pPr algn="r">
              <a:defRPr sz="1200"/>
            </a:lvl1pPr>
          </a:lstStyle>
          <a:p>
            <a:fld id="{D64039F8-1849-4860-B5D3-18F6790A9084}" type="datetimeFigureOut">
              <a:rPr lang="en-GB" smtClean="0"/>
              <a:t>18/07/2018</a:t>
            </a:fld>
            <a:endParaRPr lang="en-GB" dirty="0"/>
          </a:p>
        </p:txBody>
      </p:sp>
      <p:sp>
        <p:nvSpPr>
          <p:cNvPr id="4" name="Slide Image Placeholder 3"/>
          <p:cNvSpPr>
            <a:spLocks noGrp="1" noRot="1" noChangeAspect="1"/>
          </p:cNvSpPr>
          <p:nvPr>
            <p:ph type="sldImg" idx="2"/>
          </p:nvPr>
        </p:nvSpPr>
        <p:spPr>
          <a:xfrm>
            <a:off x="2922588" y="849313"/>
            <a:ext cx="4081462" cy="2295525"/>
          </a:xfrm>
          <a:prstGeom prst="rect">
            <a:avLst/>
          </a:prstGeom>
          <a:noFill/>
          <a:ln w="12700">
            <a:solidFill>
              <a:prstClr val="black"/>
            </a:solidFill>
          </a:ln>
        </p:spPr>
        <p:txBody>
          <a:bodyPr vert="horz" lIns="91568" tIns="45784" rIns="91568" bIns="45784" rtlCol="0" anchor="ctr"/>
          <a:lstStyle/>
          <a:p>
            <a:endParaRPr lang="en-GB" dirty="0"/>
          </a:p>
        </p:txBody>
      </p:sp>
      <p:sp>
        <p:nvSpPr>
          <p:cNvPr id="5" name="Notes Placeholder 4"/>
          <p:cNvSpPr>
            <a:spLocks noGrp="1"/>
          </p:cNvSpPr>
          <p:nvPr>
            <p:ph type="body" sz="quarter" idx="3"/>
          </p:nvPr>
        </p:nvSpPr>
        <p:spPr>
          <a:xfrm>
            <a:off x="992665" y="3271383"/>
            <a:ext cx="7941310" cy="2676585"/>
          </a:xfrm>
          <a:prstGeom prst="rect">
            <a:avLst/>
          </a:prstGeom>
        </p:spPr>
        <p:txBody>
          <a:bodyPr vert="horz" lIns="91568" tIns="45784" rIns="91568" bIns="457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4" y="6456613"/>
            <a:ext cx="4301543" cy="341063"/>
          </a:xfrm>
          <a:prstGeom prst="rect">
            <a:avLst/>
          </a:prstGeom>
        </p:spPr>
        <p:txBody>
          <a:bodyPr vert="horz" lIns="91568" tIns="45784" rIns="91568" bIns="45784"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803" y="6456613"/>
            <a:ext cx="4301543" cy="341063"/>
          </a:xfrm>
          <a:prstGeom prst="rect">
            <a:avLst/>
          </a:prstGeom>
        </p:spPr>
        <p:txBody>
          <a:bodyPr vert="horz" lIns="91568" tIns="45784" rIns="91568" bIns="45784" rtlCol="0" anchor="b"/>
          <a:lstStyle>
            <a:lvl1pPr algn="r">
              <a:defRPr sz="1200"/>
            </a:lvl1pPr>
          </a:lstStyle>
          <a:p>
            <a:fld id="{9596625A-69E7-400F-A36A-E00984449480}" type="slidenum">
              <a:rPr lang="en-GB" smtClean="0"/>
              <a:t>‹#›</a:t>
            </a:fld>
            <a:endParaRPr lang="en-GB" dirty="0"/>
          </a:p>
        </p:txBody>
      </p:sp>
    </p:spTree>
    <p:extLst>
      <p:ext uri="{BB962C8B-B14F-4D97-AF65-F5344CB8AC3E}">
        <p14:creationId xmlns:p14="http://schemas.microsoft.com/office/powerpoint/2010/main" val="36593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1</a:t>
            </a:fld>
            <a:endParaRPr lang="en-GB" dirty="0"/>
          </a:p>
        </p:txBody>
      </p:sp>
    </p:spTree>
    <p:extLst>
      <p:ext uri="{BB962C8B-B14F-4D97-AF65-F5344CB8AC3E}">
        <p14:creationId xmlns:p14="http://schemas.microsoft.com/office/powerpoint/2010/main" val="52326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10</a:t>
            </a:fld>
            <a:endParaRPr lang="en-GB" dirty="0"/>
          </a:p>
        </p:txBody>
      </p:sp>
    </p:spTree>
    <p:extLst>
      <p:ext uri="{BB962C8B-B14F-4D97-AF65-F5344CB8AC3E}">
        <p14:creationId xmlns:p14="http://schemas.microsoft.com/office/powerpoint/2010/main" val="30347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11</a:t>
            </a:fld>
            <a:endParaRPr lang="en-GB" dirty="0"/>
          </a:p>
        </p:txBody>
      </p:sp>
    </p:spTree>
    <p:extLst>
      <p:ext uri="{BB962C8B-B14F-4D97-AF65-F5344CB8AC3E}">
        <p14:creationId xmlns:p14="http://schemas.microsoft.com/office/powerpoint/2010/main" val="70628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12</a:t>
            </a:fld>
            <a:endParaRPr lang="en-GB" dirty="0"/>
          </a:p>
        </p:txBody>
      </p:sp>
    </p:spTree>
    <p:extLst>
      <p:ext uri="{BB962C8B-B14F-4D97-AF65-F5344CB8AC3E}">
        <p14:creationId xmlns:p14="http://schemas.microsoft.com/office/powerpoint/2010/main" val="1682901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13</a:t>
            </a:fld>
            <a:endParaRPr lang="en-GB" dirty="0"/>
          </a:p>
        </p:txBody>
      </p:sp>
    </p:spTree>
    <p:extLst>
      <p:ext uri="{BB962C8B-B14F-4D97-AF65-F5344CB8AC3E}">
        <p14:creationId xmlns:p14="http://schemas.microsoft.com/office/powerpoint/2010/main" val="100266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14</a:t>
            </a:fld>
            <a:endParaRPr lang="en-GB" dirty="0"/>
          </a:p>
        </p:txBody>
      </p:sp>
    </p:spTree>
    <p:extLst>
      <p:ext uri="{BB962C8B-B14F-4D97-AF65-F5344CB8AC3E}">
        <p14:creationId xmlns:p14="http://schemas.microsoft.com/office/powerpoint/2010/main" val="326116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15</a:t>
            </a:fld>
            <a:endParaRPr lang="en-GB" dirty="0"/>
          </a:p>
        </p:txBody>
      </p:sp>
    </p:spTree>
    <p:extLst>
      <p:ext uri="{BB962C8B-B14F-4D97-AF65-F5344CB8AC3E}">
        <p14:creationId xmlns:p14="http://schemas.microsoft.com/office/powerpoint/2010/main" val="323102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16</a:t>
            </a:fld>
            <a:endParaRPr lang="en-GB" dirty="0"/>
          </a:p>
        </p:txBody>
      </p:sp>
    </p:spTree>
    <p:extLst>
      <p:ext uri="{BB962C8B-B14F-4D97-AF65-F5344CB8AC3E}">
        <p14:creationId xmlns:p14="http://schemas.microsoft.com/office/powerpoint/2010/main" val="336803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17</a:t>
            </a:fld>
            <a:endParaRPr lang="en-GB" dirty="0"/>
          </a:p>
        </p:txBody>
      </p:sp>
    </p:spTree>
    <p:extLst>
      <p:ext uri="{BB962C8B-B14F-4D97-AF65-F5344CB8AC3E}">
        <p14:creationId xmlns:p14="http://schemas.microsoft.com/office/powerpoint/2010/main" val="375436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18</a:t>
            </a:fld>
            <a:endParaRPr lang="en-GB" dirty="0"/>
          </a:p>
        </p:txBody>
      </p:sp>
    </p:spTree>
    <p:extLst>
      <p:ext uri="{BB962C8B-B14F-4D97-AF65-F5344CB8AC3E}">
        <p14:creationId xmlns:p14="http://schemas.microsoft.com/office/powerpoint/2010/main" val="170874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19</a:t>
            </a:fld>
            <a:endParaRPr lang="en-GB" dirty="0"/>
          </a:p>
        </p:txBody>
      </p:sp>
    </p:spTree>
    <p:extLst>
      <p:ext uri="{BB962C8B-B14F-4D97-AF65-F5344CB8AC3E}">
        <p14:creationId xmlns:p14="http://schemas.microsoft.com/office/powerpoint/2010/main" val="376025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a:t>
            </a:fld>
            <a:endParaRPr lang="en-GB" dirty="0"/>
          </a:p>
        </p:txBody>
      </p:sp>
    </p:spTree>
    <p:extLst>
      <p:ext uri="{BB962C8B-B14F-4D97-AF65-F5344CB8AC3E}">
        <p14:creationId xmlns:p14="http://schemas.microsoft.com/office/powerpoint/2010/main" val="607611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20</a:t>
            </a:fld>
            <a:endParaRPr lang="en-GB" dirty="0"/>
          </a:p>
        </p:txBody>
      </p:sp>
    </p:spTree>
    <p:extLst>
      <p:ext uri="{BB962C8B-B14F-4D97-AF65-F5344CB8AC3E}">
        <p14:creationId xmlns:p14="http://schemas.microsoft.com/office/powerpoint/2010/main" val="299401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21</a:t>
            </a:fld>
            <a:endParaRPr lang="en-GB" dirty="0"/>
          </a:p>
        </p:txBody>
      </p:sp>
    </p:spTree>
    <p:extLst>
      <p:ext uri="{BB962C8B-B14F-4D97-AF65-F5344CB8AC3E}">
        <p14:creationId xmlns:p14="http://schemas.microsoft.com/office/powerpoint/2010/main" val="227911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22</a:t>
            </a:fld>
            <a:endParaRPr lang="en-GB" dirty="0"/>
          </a:p>
        </p:txBody>
      </p:sp>
    </p:spTree>
    <p:extLst>
      <p:ext uri="{BB962C8B-B14F-4D97-AF65-F5344CB8AC3E}">
        <p14:creationId xmlns:p14="http://schemas.microsoft.com/office/powerpoint/2010/main" val="3365724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23</a:t>
            </a:fld>
            <a:endParaRPr lang="en-GB" dirty="0"/>
          </a:p>
        </p:txBody>
      </p:sp>
    </p:spTree>
    <p:extLst>
      <p:ext uri="{BB962C8B-B14F-4D97-AF65-F5344CB8AC3E}">
        <p14:creationId xmlns:p14="http://schemas.microsoft.com/office/powerpoint/2010/main" val="2681098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24</a:t>
            </a:fld>
            <a:endParaRPr lang="en-GB" dirty="0"/>
          </a:p>
        </p:txBody>
      </p:sp>
    </p:spTree>
    <p:extLst>
      <p:ext uri="{BB962C8B-B14F-4D97-AF65-F5344CB8AC3E}">
        <p14:creationId xmlns:p14="http://schemas.microsoft.com/office/powerpoint/2010/main" val="4052058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25</a:t>
            </a:fld>
            <a:endParaRPr lang="en-GB" dirty="0"/>
          </a:p>
        </p:txBody>
      </p:sp>
    </p:spTree>
    <p:extLst>
      <p:ext uri="{BB962C8B-B14F-4D97-AF65-F5344CB8AC3E}">
        <p14:creationId xmlns:p14="http://schemas.microsoft.com/office/powerpoint/2010/main" val="344174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26</a:t>
            </a:fld>
            <a:endParaRPr lang="en-GB" dirty="0"/>
          </a:p>
        </p:txBody>
      </p:sp>
    </p:spTree>
    <p:extLst>
      <p:ext uri="{BB962C8B-B14F-4D97-AF65-F5344CB8AC3E}">
        <p14:creationId xmlns:p14="http://schemas.microsoft.com/office/powerpoint/2010/main" val="26162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27</a:t>
            </a:fld>
            <a:endParaRPr lang="en-GB" dirty="0"/>
          </a:p>
        </p:txBody>
      </p:sp>
    </p:spTree>
    <p:extLst>
      <p:ext uri="{BB962C8B-B14F-4D97-AF65-F5344CB8AC3E}">
        <p14:creationId xmlns:p14="http://schemas.microsoft.com/office/powerpoint/2010/main" val="2184486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28</a:t>
            </a:fld>
            <a:endParaRPr lang="en-GB" dirty="0"/>
          </a:p>
        </p:txBody>
      </p:sp>
    </p:spTree>
    <p:extLst>
      <p:ext uri="{BB962C8B-B14F-4D97-AF65-F5344CB8AC3E}">
        <p14:creationId xmlns:p14="http://schemas.microsoft.com/office/powerpoint/2010/main" val="2648360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29</a:t>
            </a:fld>
            <a:endParaRPr lang="en-GB" dirty="0"/>
          </a:p>
        </p:txBody>
      </p:sp>
    </p:spTree>
    <p:extLst>
      <p:ext uri="{BB962C8B-B14F-4D97-AF65-F5344CB8AC3E}">
        <p14:creationId xmlns:p14="http://schemas.microsoft.com/office/powerpoint/2010/main" val="345162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3</a:t>
            </a:fld>
            <a:endParaRPr lang="en-GB" dirty="0"/>
          </a:p>
        </p:txBody>
      </p:sp>
    </p:spTree>
    <p:extLst>
      <p:ext uri="{BB962C8B-B14F-4D97-AF65-F5344CB8AC3E}">
        <p14:creationId xmlns:p14="http://schemas.microsoft.com/office/powerpoint/2010/main" val="3844023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30</a:t>
            </a:fld>
            <a:endParaRPr lang="en-GB" dirty="0"/>
          </a:p>
        </p:txBody>
      </p:sp>
    </p:spTree>
    <p:extLst>
      <p:ext uri="{BB962C8B-B14F-4D97-AF65-F5344CB8AC3E}">
        <p14:creationId xmlns:p14="http://schemas.microsoft.com/office/powerpoint/2010/main" val="166917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4</a:t>
            </a:fld>
            <a:endParaRPr lang="en-GB" dirty="0"/>
          </a:p>
        </p:txBody>
      </p:sp>
    </p:spTree>
    <p:extLst>
      <p:ext uri="{BB962C8B-B14F-4D97-AF65-F5344CB8AC3E}">
        <p14:creationId xmlns:p14="http://schemas.microsoft.com/office/powerpoint/2010/main" val="327152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5</a:t>
            </a:fld>
            <a:endParaRPr lang="en-GB" dirty="0"/>
          </a:p>
        </p:txBody>
      </p:sp>
    </p:spTree>
    <p:extLst>
      <p:ext uri="{BB962C8B-B14F-4D97-AF65-F5344CB8AC3E}">
        <p14:creationId xmlns:p14="http://schemas.microsoft.com/office/powerpoint/2010/main" val="151264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6</a:t>
            </a:fld>
            <a:endParaRPr lang="en-GB" dirty="0"/>
          </a:p>
        </p:txBody>
      </p:sp>
    </p:spTree>
    <p:extLst>
      <p:ext uri="{BB962C8B-B14F-4D97-AF65-F5344CB8AC3E}">
        <p14:creationId xmlns:p14="http://schemas.microsoft.com/office/powerpoint/2010/main" val="235963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7</a:t>
            </a:fld>
            <a:endParaRPr lang="en-GB" dirty="0"/>
          </a:p>
        </p:txBody>
      </p:sp>
    </p:spTree>
    <p:extLst>
      <p:ext uri="{BB962C8B-B14F-4D97-AF65-F5344CB8AC3E}">
        <p14:creationId xmlns:p14="http://schemas.microsoft.com/office/powerpoint/2010/main" val="278444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6625A-69E7-400F-A36A-E00984449480}" type="slidenum">
              <a:rPr lang="en-GB" smtClean="0"/>
              <a:t>8</a:t>
            </a:fld>
            <a:endParaRPr lang="en-GB" dirty="0"/>
          </a:p>
        </p:txBody>
      </p:sp>
    </p:spTree>
    <p:extLst>
      <p:ext uri="{BB962C8B-B14F-4D97-AF65-F5344CB8AC3E}">
        <p14:creationId xmlns:p14="http://schemas.microsoft.com/office/powerpoint/2010/main" val="130430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96625A-69E7-400F-A36A-E00984449480}" type="slidenum">
              <a:rPr lang="en-GB" smtClean="0"/>
              <a:t>9</a:t>
            </a:fld>
            <a:endParaRPr lang="en-GB" dirty="0"/>
          </a:p>
        </p:txBody>
      </p:sp>
    </p:spTree>
    <p:extLst>
      <p:ext uri="{BB962C8B-B14F-4D97-AF65-F5344CB8AC3E}">
        <p14:creationId xmlns:p14="http://schemas.microsoft.com/office/powerpoint/2010/main" val="126867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350712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33634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69597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301929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284564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426566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140060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5319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139666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388590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B0DB3-0653-4D91-803E-832AD39F26A0}" type="datetimeFigureOut">
              <a:rPr lang="en-GB" smtClean="0"/>
              <a:t>18/07/2018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7FF4C1-A1D2-44FD-BE89-D2D0EB71FF44}" type="slidenum">
              <a:rPr lang="en-GB" smtClean="0"/>
              <a:t>‹#›</a:t>
            </a:fld>
            <a:endParaRPr lang="en-GB" dirty="0"/>
          </a:p>
        </p:txBody>
      </p:sp>
    </p:spTree>
    <p:extLst>
      <p:ext uri="{BB962C8B-B14F-4D97-AF65-F5344CB8AC3E}">
        <p14:creationId xmlns:p14="http://schemas.microsoft.com/office/powerpoint/2010/main" val="152934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B0DB3-0653-4D91-803E-832AD39F26A0}" type="datetimeFigureOut">
              <a:rPr lang="en-GB" smtClean="0"/>
              <a:t>18/07/2018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FF4C1-A1D2-44FD-BE89-D2D0EB71FF44}" type="slidenum">
              <a:rPr lang="en-GB" smtClean="0"/>
              <a:t>‹#›</a:t>
            </a:fld>
            <a:endParaRPr lang="en-GB" dirty="0"/>
          </a:p>
        </p:txBody>
      </p:sp>
    </p:spTree>
    <p:extLst>
      <p:ext uri="{BB962C8B-B14F-4D97-AF65-F5344CB8AC3E}">
        <p14:creationId xmlns:p14="http://schemas.microsoft.com/office/powerpoint/2010/main" val="115405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zotero.org/user/regis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ussex.ac.uk/librar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zotero.org/abou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law.nagoya-u.ac.jp/en/directory/staff/Bennett_F.html" TargetMode="External"/><Relationship Id="rId4" Type="http://schemas.openxmlformats.org/officeDocument/2006/relationships/hyperlink" Target="http://www.zotero.org/support/kb/legal_citation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media.readthedocs.org/pdf/juris-m/latest/juris-m.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forums.zotero.org/discussions" TargetMode="External"/><Relationship Id="rId4" Type="http://schemas.openxmlformats.org/officeDocument/2006/relationships/hyperlink" Target="https://www.zotero.org/sup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zotero.org/support/word_processor_plugin_installation" TargetMode="External"/><Relationship Id="rId4" Type="http://schemas.openxmlformats.org/officeDocument/2006/relationships/hyperlink" Target="http://www.zotero.org/downloa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juris-m.github.io/downloa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86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90199"/>
            <a:ext cx="12192000" cy="1877602"/>
          </a:xfrm>
        </p:spPr>
        <p:txBody>
          <a:bodyPr>
            <a:noAutofit/>
          </a:bodyPr>
          <a:lstStyle/>
          <a:p>
            <a:pPr>
              <a:lnSpc>
                <a:spcPct val="100000"/>
              </a:lnSpc>
            </a:pPr>
            <a:r>
              <a:rPr lang="en-US" sz="7000" b="1" dirty="0" smtClean="0">
                <a:solidFill>
                  <a:schemeClr val="bg1">
                    <a:lumMod val="95000"/>
                  </a:schemeClr>
                </a:solidFill>
                <a:latin typeface="Georgia" panose="02040502050405020303" pitchFamily="18" charset="0"/>
              </a:rPr>
              <a:t>Zotero </a:t>
            </a:r>
            <a:r>
              <a:rPr lang="en-US" sz="7000" b="1" dirty="0" smtClean="0">
                <a:solidFill>
                  <a:schemeClr val="bg1">
                    <a:lumMod val="95000"/>
                  </a:schemeClr>
                </a:solidFill>
                <a:latin typeface="Georgia" panose="02040502050405020303" pitchFamily="18" charset="0"/>
              </a:rPr>
              <a:t>5.0 and </a:t>
            </a:r>
            <a:r>
              <a:rPr lang="en-US" sz="7000" b="1" dirty="0" smtClean="0">
                <a:solidFill>
                  <a:schemeClr val="bg1">
                    <a:lumMod val="95000"/>
                  </a:schemeClr>
                </a:solidFill>
                <a:latin typeface="Georgia" panose="02040502050405020303" pitchFamily="18" charset="0"/>
              </a:rPr>
              <a:t>Juris-M:</a:t>
            </a:r>
            <a:br>
              <a:rPr lang="en-US" sz="7000" b="1" dirty="0" smtClean="0">
                <a:solidFill>
                  <a:schemeClr val="bg1">
                    <a:lumMod val="95000"/>
                  </a:schemeClr>
                </a:solidFill>
                <a:latin typeface="Georgia" panose="02040502050405020303" pitchFamily="18" charset="0"/>
              </a:rPr>
            </a:br>
            <a:r>
              <a:rPr lang="en-US" sz="5200" b="1" dirty="0" smtClean="0">
                <a:solidFill>
                  <a:schemeClr val="bg1">
                    <a:lumMod val="95000"/>
                  </a:schemeClr>
                </a:solidFill>
                <a:latin typeface="Georgia" panose="02040502050405020303" pitchFamily="18" charset="0"/>
              </a:rPr>
              <a:t>Reference Management for Law</a:t>
            </a:r>
            <a:endParaRPr lang="en-US" sz="5200" b="1" dirty="0">
              <a:solidFill>
                <a:schemeClr val="bg1">
                  <a:lumMod val="95000"/>
                </a:schemeClr>
              </a:solidFill>
              <a:latin typeface="Georgia" panose="02040502050405020303" pitchFamily="18" charset="0"/>
            </a:endParaRPr>
          </a:p>
        </p:txBody>
      </p:sp>
    </p:spTree>
    <p:extLst>
      <p:ext uri="{BB962C8B-B14F-4D97-AF65-F5344CB8AC3E}">
        <p14:creationId xmlns:p14="http://schemas.microsoft.com/office/powerpoint/2010/main" val="317448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2808" t="15184" r="17276" b="16815"/>
          <a:stretch/>
        </p:blipFill>
        <p:spPr>
          <a:xfrm>
            <a:off x="4089552" y="766883"/>
            <a:ext cx="3991890" cy="2978405"/>
          </a:xfrm>
        </p:spPr>
      </p:pic>
      <p:pic>
        <p:nvPicPr>
          <p:cNvPr id="1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15862" r="76706"/>
          <a:stretch/>
        </p:blipFill>
        <p:spPr>
          <a:xfrm>
            <a:off x="817724" y="850143"/>
            <a:ext cx="2622071" cy="2777042"/>
          </a:xfrm>
          <a:prstGeom prst="rect">
            <a:avLst/>
          </a:prstGeom>
          <a:effectLst>
            <a:outerShdw blurRad="63500" sx="102000" sy="102000" algn="ctr" rotWithShape="0">
              <a:prstClr val="black">
                <a:alpha val="40000"/>
              </a:prstClr>
            </a:outerShdw>
          </a:effectLst>
        </p:spPr>
      </p:pic>
      <p:sp>
        <p:nvSpPr>
          <p:cNvPr id="10" name="Pentagon 9"/>
          <p:cNvSpPr/>
          <p:nvPr/>
        </p:nvSpPr>
        <p:spPr>
          <a:xfrm>
            <a:off x="3439795" y="2178119"/>
            <a:ext cx="866822" cy="297951"/>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Content Placeholder 4"/>
          <p:cNvPicPr>
            <a:picLocks noChangeAspect="1"/>
          </p:cNvPicPr>
          <p:nvPr/>
        </p:nvPicPr>
        <p:blipFill rotWithShape="1">
          <a:blip r:embed="rId5">
            <a:extLst>
              <a:ext uri="{28A0092B-C50C-407E-A947-70E740481C1C}">
                <a14:useLocalDpi xmlns:a14="http://schemas.microsoft.com/office/drawing/2010/main" val="0"/>
              </a:ext>
            </a:extLst>
          </a:blip>
          <a:srcRect l="7074" t="7865" r="7763" b="7606"/>
          <a:stretch/>
        </p:blipFill>
        <p:spPr>
          <a:xfrm>
            <a:off x="8183353" y="801386"/>
            <a:ext cx="3777006" cy="2984918"/>
          </a:xfrm>
          <a:prstGeom prst="rect">
            <a:avLst/>
          </a:prstGeom>
        </p:spPr>
      </p:pic>
      <p:sp>
        <p:nvSpPr>
          <p:cNvPr id="11" name="Pentagon 10"/>
          <p:cNvSpPr/>
          <p:nvPr/>
        </p:nvSpPr>
        <p:spPr>
          <a:xfrm>
            <a:off x="7921375" y="2186683"/>
            <a:ext cx="347641" cy="297951"/>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entagon 14"/>
          <p:cNvSpPr/>
          <p:nvPr/>
        </p:nvSpPr>
        <p:spPr>
          <a:xfrm>
            <a:off x="11863226" y="2173575"/>
            <a:ext cx="318500" cy="297951"/>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Content Placeholder 3"/>
          <p:cNvPicPr>
            <a:picLocks noChangeAspect="1"/>
          </p:cNvPicPr>
          <p:nvPr/>
        </p:nvPicPr>
        <p:blipFill rotWithShape="1">
          <a:blip r:embed="rId6">
            <a:extLst>
              <a:ext uri="{28A0092B-C50C-407E-A947-70E740481C1C}">
                <a14:useLocalDpi xmlns:a14="http://schemas.microsoft.com/office/drawing/2010/main" val="0"/>
              </a:ext>
            </a:extLst>
          </a:blip>
          <a:srcRect l="9323" t="12115" r="12150" b="12328"/>
          <a:stretch/>
        </p:blipFill>
        <p:spPr>
          <a:xfrm>
            <a:off x="265331" y="3804046"/>
            <a:ext cx="3767169" cy="2895581"/>
          </a:xfrm>
          <a:prstGeom prst="rect">
            <a:avLst/>
          </a:prstGeom>
        </p:spPr>
      </p:pic>
      <p:sp>
        <p:nvSpPr>
          <p:cNvPr id="14" name="Pentagon 13"/>
          <p:cNvSpPr/>
          <p:nvPr/>
        </p:nvSpPr>
        <p:spPr>
          <a:xfrm>
            <a:off x="-14284" y="5090428"/>
            <a:ext cx="357501" cy="297951"/>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Content Placeholder 4"/>
          <p:cNvPicPr>
            <a:picLocks noChangeAspect="1"/>
          </p:cNvPicPr>
          <p:nvPr/>
        </p:nvPicPr>
        <p:blipFill rotWithShape="1">
          <a:blip r:embed="rId7">
            <a:extLst>
              <a:ext uri="{28A0092B-C50C-407E-A947-70E740481C1C}">
                <a14:useLocalDpi xmlns:a14="http://schemas.microsoft.com/office/drawing/2010/main" val="0"/>
              </a:ext>
            </a:extLst>
          </a:blip>
          <a:srcRect l="6966" t="7392" r="8772" b="9967"/>
          <a:stretch/>
        </p:blipFill>
        <p:spPr>
          <a:xfrm>
            <a:off x="4225661" y="3804046"/>
            <a:ext cx="3777907" cy="2931856"/>
          </a:xfrm>
          <a:prstGeom prst="rect">
            <a:avLst/>
          </a:prstGeom>
        </p:spPr>
      </p:pic>
      <p:sp>
        <p:nvSpPr>
          <p:cNvPr id="12" name="Pentagon 11"/>
          <p:cNvSpPr/>
          <p:nvPr/>
        </p:nvSpPr>
        <p:spPr>
          <a:xfrm>
            <a:off x="3933177" y="5049880"/>
            <a:ext cx="373440" cy="297951"/>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Content Placeholder 3"/>
          <p:cNvPicPr>
            <a:picLocks noChangeAspect="1"/>
          </p:cNvPicPr>
          <p:nvPr/>
        </p:nvPicPr>
        <p:blipFill rotWithShape="1">
          <a:blip r:embed="rId8">
            <a:extLst>
              <a:ext uri="{28A0092B-C50C-407E-A947-70E740481C1C}">
                <a14:useLocalDpi xmlns:a14="http://schemas.microsoft.com/office/drawing/2010/main" val="0"/>
              </a:ext>
            </a:extLst>
          </a:blip>
          <a:srcRect l="10147" t="9045" r="9537" b="9495"/>
          <a:stretch/>
        </p:blipFill>
        <p:spPr>
          <a:xfrm>
            <a:off x="8173079" y="3782948"/>
            <a:ext cx="3766834" cy="2967027"/>
          </a:xfrm>
          <a:prstGeom prst="rect">
            <a:avLst/>
          </a:prstGeom>
        </p:spPr>
      </p:pic>
      <p:sp>
        <p:nvSpPr>
          <p:cNvPr id="13" name="Pentagon 12"/>
          <p:cNvSpPr/>
          <p:nvPr/>
        </p:nvSpPr>
        <p:spPr>
          <a:xfrm>
            <a:off x="7896558" y="5059421"/>
            <a:ext cx="372458" cy="297951"/>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Pentagon 20"/>
          <p:cNvSpPr/>
          <p:nvPr/>
        </p:nvSpPr>
        <p:spPr>
          <a:xfrm>
            <a:off x="0" y="2173575"/>
            <a:ext cx="790912" cy="297951"/>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14284" y="62888"/>
            <a:ext cx="12206283" cy="707886"/>
          </a:xfrm>
          <a:prstGeom prst="rect">
            <a:avLst/>
          </a:prstGeom>
        </p:spPr>
        <p:txBody>
          <a:bodyPr wrap="square">
            <a:spAutoFit/>
          </a:bodyPr>
          <a:lstStyle/>
          <a:p>
            <a:pPr algn="ctr"/>
            <a:r>
              <a:rPr lang="en-GB" sz="4000" b="1" dirty="0" smtClean="0">
                <a:latin typeface="Georgia" panose="02040502050405020303" pitchFamily="18" charset="0"/>
              </a:rPr>
              <a:t>1</a:t>
            </a:r>
            <a:r>
              <a:rPr lang="en-GB" sz="4000" b="1" dirty="0" smtClean="0">
                <a:latin typeface="Gill Sans MT" panose="020B0502020104020203" pitchFamily="34" charset="0"/>
              </a:rPr>
              <a:t>. </a:t>
            </a:r>
            <a:r>
              <a:rPr lang="en-GB" sz="3500" dirty="0" smtClean="0">
                <a:latin typeface="Gill Sans MT" panose="020B0502020104020203" pitchFamily="34" charset="0"/>
              </a:rPr>
              <a:t>Download </a:t>
            </a:r>
            <a:r>
              <a:rPr lang="en-GB" sz="3500" dirty="0" smtClean="0">
                <a:solidFill>
                  <a:srgbClr val="008000"/>
                </a:solidFill>
                <a:latin typeface="Gill Sans MT" panose="020B0502020104020203" pitchFamily="34" charset="0"/>
              </a:rPr>
              <a:t>Juris-M</a:t>
            </a:r>
            <a:r>
              <a:rPr lang="en-GB" sz="3500" dirty="0" smtClean="0">
                <a:latin typeface="Gill Sans MT" panose="020B0502020104020203" pitchFamily="34" charset="0"/>
              </a:rPr>
              <a:t> Standalone for Windows</a:t>
            </a:r>
            <a:endParaRPr lang="en-GB" sz="3500" dirty="0">
              <a:solidFill>
                <a:srgbClr val="008000"/>
              </a:solidFill>
              <a:latin typeface="Gill Sans MT" panose="020B0502020104020203" pitchFamily="34" charset="0"/>
            </a:endParaRPr>
          </a:p>
        </p:txBody>
      </p:sp>
    </p:spTree>
    <p:extLst>
      <p:ext uri="{BB962C8B-B14F-4D97-AF65-F5344CB8AC3E}">
        <p14:creationId xmlns:p14="http://schemas.microsoft.com/office/powerpoint/2010/main" val="3776907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3391" t="60900" r="38106" b="3168"/>
          <a:stretch/>
        </p:blipFill>
        <p:spPr>
          <a:xfrm>
            <a:off x="1055983" y="286741"/>
            <a:ext cx="4294086" cy="1175017"/>
          </a:xfrm>
          <a:effectLst>
            <a:outerShdw blurRad="63500" sx="102000" sy="102000" algn="ctr" rotWithShape="0">
              <a:prstClr val="black">
                <a:alpha val="40000"/>
              </a:prstClr>
            </a:outerShdw>
          </a:effectLst>
        </p:spPr>
      </p:pic>
      <p:pic>
        <p:nvPicPr>
          <p:cNvPr id="6"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9268" t="18771" r="10560" b="22491"/>
          <a:stretch/>
        </p:blipFill>
        <p:spPr>
          <a:xfrm>
            <a:off x="6905171" y="4888537"/>
            <a:ext cx="4202052" cy="1674731"/>
          </a:xfrm>
          <a:prstGeom prst="rect">
            <a:avLst/>
          </a:prstGeom>
          <a:effectLst>
            <a:outerShdw blurRad="63500" sx="102000" sy="102000" algn="ctr" rotWithShape="0">
              <a:prstClr val="black">
                <a:alpha val="40000"/>
              </a:prstClr>
            </a:outerShdw>
          </a:effectLst>
        </p:spPr>
      </p:pic>
      <p:pic>
        <p:nvPicPr>
          <p:cNvPr id="5"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834" t="730" r="692" b="34286"/>
          <a:stretch/>
        </p:blipFill>
        <p:spPr>
          <a:xfrm>
            <a:off x="2510307" y="1629044"/>
            <a:ext cx="7198770" cy="3057330"/>
          </a:xfrm>
          <a:prstGeom prst="rect">
            <a:avLst/>
          </a:prstGeom>
          <a:effectLst>
            <a:outerShdw blurRad="63500" sx="102000" sy="102000" algn="ctr" rotWithShape="0">
              <a:prstClr val="black">
                <a:alpha val="40000"/>
              </a:prstClr>
            </a:outerShdw>
          </a:effectLst>
        </p:spPr>
      </p:pic>
      <p:sp>
        <p:nvSpPr>
          <p:cNvPr id="7" name="Pentagon 6"/>
          <p:cNvSpPr/>
          <p:nvPr/>
        </p:nvSpPr>
        <p:spPr>
          <a:xfrm>
            <a:off x="0" y="410966"/>
            <a:ext cx="1407560" cy="462337"/>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entagon 8"/>
          <p:cNvSpPr/>
          <p:nvPr/>
        </p:nvSpPr>
        <p:spPr>
          <a:xfrm rot="10800000">
            <a:off x="9483047" y="1629041"/>
            <a:ext cx="2708952" cy="462337"/>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entagon 9"/>
          <p:cNvSpPr/>
          <p:nvPr/>
        </p:nvSpPr>
        <p:spPr>
          <a:xfrm>
            <a:off x="0" y="6055285"/>
            <a:ext cx="8794677" cy="462337"/>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350069" y="241810"/>
            <a:ext cx="6841930" cy="1246495"/>
          </a:xfrm>
          <a:prstGeom prst="rect">
            <a:avLst/>
          </a:prstGeom>
        </p:spPr>
        <p:txBody>
          <a:bodyPr wrap="square">
            <a:spAutoFit/>
          </a:bodyPr>
          <a:lstStyle/>
          <a:p>
            <a:pPr algn="ctr"/>
            <a:r>
              <a:rPr lang="en-GB" sz="4000" b="1" dirty="0" smtClean="0">
                <a:latin typeface="Georgia" panose="02040502050405020303" pitchFamily="18" charset="0"/>
              </a:rPr>
              <a:t>2. </a:t>
            </a:r>
            <a:r>
              <a:rPr lang="en-GB" sz="3500" dirty="0" smtClean="0">
                <a:latin typeface="Gill Sans MT" panose="020B0502020104020203" pitchFamily="34" charset="0"/>
              </a:rPr>
              <a:t>Download and add </a:t>
            </a:r>
            <a:r>
              <a:rPr lang="en-GB" sz="3500" dirty="0" smtClean="0">
                <a:solidFill>
                  <a:srgbClr val="008000"/>
                </a:solidFill>
                <a:latin typeface="Gill Sans MT" panose="020B0502020104020203" pitchFamily="34" charset="0"/>
              </a:rPr>
              <a:t>Juris-M </a:t>
            </a:r>
          </a:p>
          <a:p>
            <a:pPr algn="ctr"/>
            <a:r>
              <a:rPr lang="en-GB" sz="3500" dirty="0" smtClean="0">
                <a:latin typeface="Gill Sans MT" panose="020B0502020104020203" pitchFamily="34" charset="0"/>
              </a:rPr>
              <a:t>Browser Connector</a:t>
            </a:r>
            <a:endParaRPr lang="en-GB" sz="3500" dirty="0">
              <a:latin typeface="Gill Sans MT" panose="020B0502020104020203" pitchFamily="34" charset="0"/>
            </a:endParaRPr>
          </a:p>
        </p:txBody>
      </p:sp>
    </p:spTree>
    <p:extLst>
      <p:ext uri="{BB962C8B-B14F-4D97-AF65-F5344CB8AC3E}">
        <p14:creationId xmlns:p14="http://schemas.microsoft.com/office/powerpoint/2010/main" val="387279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579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77262"/>
            <a:ext cx="12192000" cy="1740665"/>
          </a:xfrm>
        </p:spPr>
        <p:txBody>
          <a:bodyPr>
            <a:noAutofit/>
          </a:bodyPr>
          <a:lstStyle/>
          <a:p>
            <a:pPr>
              <a:lnSpc>
                <a:spcPct val="100000"/>
              </a:lnSpc>
            </a:pPr>
            <a:r>
              <a:rPr lang="en-US" sz="5000" b="1" dirty="0" smtClean="0">
                <a:latin typeface="Georgia" panose="02040502050405020303" pitchFamily="18" charset="0"/>
              </a:rPr>
              <a:t>Getting started - step 3:</a:t>
            </a:r>
            <a:r>
              <a:rPr lang="en-US" sz="5000" b="1" dirty="0" smtClean="0">
                <a:solidFill>
                  <a:schemeClr val="bg1">
                    <a:lumMod val="95000"/>
                  </a:schemeClr>
                </a:solidFill>
                <a:latin typeface="Georgia" panose="02040502050405020303" pitchFamily="18" charset="0"/>
              </a:rPr>
              <a:t/>
            </a:r>
            <a:br>
              <a:rPr lang="en-US" sz="5000" b="1" dirty="0" smtClean="0">
                <a:solidFill>
                  <a:schemeClr val="bg1">
                    <a:lumMod val="95000"/>
                  </a:schemeClr>
                </a:solidFill>
                <a:latin typeface="Georgia" panose="02040502050405020303" pitchFamily="18" charset="0"/>
              </a:rPr>
            </a:br>
            <a:r>
              <a:rPr lang="en-US" sz="5000" b="1" dirty="0" smtClean="0">
                <a:solidFill>
                  <a:schemeClr val="bg1">
                    <a:lumMod val="95000"/>
                  </a:schemeClr>
                </a:solidFill>
                <a:latin typeface="Georgia" panose="02040502050405020303" pitchFamily="18" charset="0"/>
              </a:rPr>
              <a:t>Sync Zotero and Juris-M</a:t>
            </a:r>
            <a:endParaRPr lang="en-US" sz="5000" b="1" dirty="0">
              <a:solidFill>
                <a:schemeClr val="bg1">
                  <a:lumMod val="95000"/>
                </a:schemeClr>
              </a:solidFill>
              <a:latin typeface="Georgia" panose="02040502050405020303" pitchFamily="18" charset="0"/>
            </a:endParaRPr>
          </a:p>
        </p:txBody>
      </p:sp>
    </p:spTree>
    <p:extLst>
      <p:ext uri="{BB962C8B-B14F-4D97-AF65-F5344CB8AC3E}">
        <p14:creationId xmlns:p14="http://schemas.microsoft.com/office/powerpoint/2010/main" val="253113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168" r="3928"/>
          <a:stretch/>
        </p:blipFill>
        <p:spPr>
          <a:xfrm>
            <a:off x="0" y="0"/>
            <a:ext cx="12192000" cy="6857999"/>
          </a:xfrm>
          <a:prstGeom prst="rect">
            <a:avLst/>
          </a:prstGeom>
        </p:spPr>
      </p:pic>
      <p:sp>
        <p:nvSpPr>
          <p:cNvPr id="5" name="TextBox 4"/>
          <p:cNvSpPr txBox="1"/>
          <p:nvPr/>
        </p:nvSpPr>
        <p:spPr>
          <a:xfrm>
            <a:off x="1724216" y="4581495"/>
            <a:ext cx="6675879" cy="630942"/>
          </a:xfrm>
          <a:prstGeom prst="rect">
            <a:avLst/>
          </a:prstGeom>
          <a:solidFill>
            <a:schemeClr val="bg1">
              <a:alpha val="70000"/>
            </a:schemeClr>
          </a:solidFill>
        </p:spPr>
        <p:txBody>
          <a:bodyPr wrap="square" rtlCol="0">
            <a:spAutoFit/>
          </a:bodyPr>
          <a:lstStyle/>
          <a:p>
            <a:pPr algn="ctr"/>
            <a:r>
              <a:rPr lang="en-GB" sz="3500" dirty="0" smtClean="0">
                <a:latin typeface="Gill Sans MT" panose="020B0502020104020203" pitchFamily="34" charset="0"/>
                <a:hlinkClick r:id="rId4"/>
              </a:rPr>
              <a:t>www.zotero.org/user/register</a:t>
            </a:r>
            <a:r>
              <a:rPr lang="en-GB" sz="3500" dirty="0" smtClean="0">
                <a:latin typeface="Gill Sans MT" panose="020B0502020104020203" pitchFamily="34" charset="0"/>
              </a:rPr>
              <a:t>  </a:t>
            </a:r>
            <a:endParaRPr lang="en-GB" sz="3500" dirty="0">
              <a:latin typeface="Gill Sans MT" panose="020B0502020104020203" pitchFamily="34" charset="0"/>
            </a:endParaRPr>
          </a:p>
        </p:txBody>
      </p:sp>
      <p:sp>
        <p:nvSpPr>
          <p:cNvPr id="3" name="TextBox 2"/>
          <p:cNvSpPr txBox="1"/>
          <p:nvPr/>
        </p:nvSpPr>
        <p:spPr>
          <a:xfrm>
            <a:off x="8686800" y="2643278"/>
            <a:ext cx="3505200" cy="3323987"/>
          </a:xfrm>
          <a:prstGeom prst="rect">
            <a:avLst/>
          </a:prstGeom>
          <a:noFill/>
        </p:spPr>
        <p:txBody>
          <a:bodyPr wrap="square" rtlCol="0">
            <a:spAutoFit/>
          </a:bodyPr>
          <a:lstStyle/>
          <a:p>
            <a:pPr algn="ctr"/>
            <a:r>
              <a:rPr lang="en-GB" sz="3500" dirty="0" smtClean="0">
                <a:solidFill>
                  <a:schemeClr val="tx1">
                    <a:lumMod val="85000"/>
                    <a:lumOff val="15000"/>
                  </a:schemeClr>
                </a:solidFill>
                <a:latin typeface="Gill Sans MT" panose="020B0502020104020203" pitchFamily="34" charset="0"/>
              </a:rPr>
              <a:t>Register with </a:t>
            </a:r>
            <a:r>
              <a:rPr lang="en-GB" sz="3500" dirty="0" smtClean="0">
                <a:solidFill>
                  <a:srgbClr val="981F21"/>
                </a:solidFill>
                <a:latin typeface="Gill Sans MT" panose="020B0502020104020203" pitchFamily="34" charset="0"/>
              </a:rPr>
              <a:t>Zotero</a:t>
            </a:r>
            <a:r>
              <a:rPr lang="en-GB" sz="3500" dirty="0" smtClean="0">
                <a:solidFill>
                  <a:schemeClr val="tx1">
                    <a:lumMod val="85000"/>
                    <a:lumOff val="15000"/>
                  </a:schemeClr>
                </a:solidFill>
                <a:latin typeface="Gill Sans MT" panose="020B0502020104020203" pitchFamily="34" charset="0"/>
              </a:rPr>
              <a:t> to enable syncing (and to join groups)</a:t>
            </a:r>
          </a:p>
          <a:p>
            <a:pPr algn="ctr"/>
            <a:endParaRPr lang="en-GB" sz="3500" dirty="0">
              <a:solidFill>
                <a:schemeClr val="tx1">
                  <a:lumMod val="85000"/>
                  <a:lumOff val="15000"/>
                </a:schemeClr>
              </a:solidFill>
              <a:latin typeface="Gill Sans MT" panose="020B0502020104020203" pitchFamily="34" charset="0"/>
            </a:endParaRPr>
          </a:p>
          <a:p>
            <a:endParaRPr lang="en-GB" sz="3500" dirty="0">
              <a:latin typeface="Gill Sans MT" panose="020B0502020104020203" pitchFamily="34" charset="0"/>
            </a:endParaRPr>
          </a:p>
        </p:txBody>
      </p:sp>
    </p:spTree>
    <p:extLst>
      <p:ext uri="{BB962C8B-B14F-4D97-AF65-F5344CB8AC3E}">
        <p14:creationId xmlns:p14="http://schemas.microsoft.com/office/powerpoint/2010/main" val="774260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76" y="6907"/>
            <a:ext cx="12192000" cy="1323439"/>
          </a:xfrm>
          <a:prstGeom prst="rect">
            <a:avLst/>
          </a:prstGeom>
          <a:noFill/>
        </p:spPr>
        <p:txBody>
          <a:bodyPr wrap="square" rtlCol="0">
            <a:spAutoFit/>
          </a:bodyPr>
          <a:lstStyle/>
          <a:p>
            <a:pPr algn="ctr"/>
            <a:r>
              <a:rPr lang="en-GB" sz="4000" b="1" dirty="0" smtClean="0">
                <a:solidFill>
                  <a:schemeClr val="tx1">
                    <a:lumMod val="85000"/>
                    <a:lumOff val="15000"/>
                  </a:schemeClr>
                </a:solidFill>
                <a:latin typeface="Georgia" panose="02040502050405020303" pitchFamily="18" charset="0"/>
              </a:rPr>
              <a:t>1. </a:t>
            </a:r>
            <a:r>
              <a:rPr lang="en-GB" sz="3500" dirty="0" smtClean="0">
                <a:solidFill>
                  <a:schemeClr val="tx1">
                    <a:lumMod val="85000"/>
                    <a:lumOff val="15000"/>
                  </a:schemeClr>
                </a:solidFill>
                <a:latin typeface="Gill Sans MT" panose="020B0502020104020203" pitchFamily="34" charset="0"/>
              </a:rPr>
              <a:t>Open </a:t>
            </a:r>
            <a:r>
              <a:rPr lang="en-GB" sz="3500" dirty="0" smtClean="0">
                <a:solidFill>
                  <a:srgbClr val="008000"/>
                </a:solidFill>
                <a:latin typeface="Gill Sans MT" panose="020B0502020104020203" pitchFamily="34" charset="0"/>
              </a:rPr>
              <a:t>Juris-M standalone </a:t>
            </a:r>
            <a:r>
              <a:rPr lang="en-GB" sz="3500" dirty="0" smtClean="0">
                <a:solidFill>
                  <a:schemeClr val="tx1">
                    <a:lumMod val="85000"/>
                    <a:lumOff val="15000"/>
                  </a:schemeClr>
                </a:solidFill>
                <a:latin typeface="Gill Sans MT" panose="020B0502020104020203" pitchFamily="34" charset="0"/>
              </a:rPr>
              <a:t>from your desktop.</a:t>
            </a:r>
            <a:endParaRPr lang="en-GB" sz="3500" dirty="0" smtClean="0">
              <a:solidFill>
                <a:srgbClr val="981F21"/>
              </a:solidFill>
              <a:latin typeface="Gill Sans MT" panose="020B0502020104020203" pitchFamily="34" charset="0"/>
            </a:endParaRPr>
          </a:p>
          <a:p>
            <a:pPr algn="ctr"/>
            <a:r>
              <a:rPr lang="en-GB" sz="4000" b="1" dirty="0" smtClean="0">
                <a:solidFill>
                  <a:schemeClr val="tx1">
                    <a:lumMod val="85000"/>
                    <a:lumOff val="15000"/>
                  </a:schemeClr>
                </a:solidFill>
                <a:latin typeface="Georgia" panose="02040502050405020303" pitchFamily="18" charset="0"/>
              </a:rPr>
              <a:t>2. </a:t>
            </a:r>
            <a:r>
              <a:rPr lang="en-GB" sz="3500" dirty="0" smtClean="0">
                <a:solidFill>
                  <a:schemeClr val="tx1">
                    <a:lumMod val="85000"/>
                    <a:lumOff val="15000"/>
                  </a:schemeClr>
                </a:solidFill>
                <a:latin typeface="Gill Sans MT" panose="020B0502020104020203" pitchFamily="34" charset="0"/>
              </a:rPr>
              <a:t>In Juris-M click on </a:t>
            </a:r>
            <a:r>
              <a:rPr lang="en-GB" sz="3500" dirty="0" smtClean="0">
                <a:solidFill>
                  <a:srgbClr val="008000"/>
                </a:solidFill>
                <a:latin typeface="Gill Sans MT" panose="020B0502020104020203" pitchFamily="34" charset="0"/>
              </a:rPr>
              <a:t>Edit</a:t>
            </a:r>
            <a:r>
              <a:rPr lang="en-GB" sz="3500" dirty="0" smtClean="0">
                <a:solidFill>
                  <a:schemeClr val="tx1">
                    <a:lumMod val="85000"/>
                    <a:lumOff val="15000"/>
                  </a:schemeClr>
                </a:solidFill>
                <a:latin typeface="Gill Sans MT" panose="020B0502020104020203" pitchFamily="34" charset="0"/>
              </a:rPr>
              <a:t> and </a:t>
            </a:r>
            <a:r>
              <a:rPr lang="en-GB" sz="3500" dirty="0" smtClean="0">
                <a:solidFill>
                  <a:srgbClr val="008000"/>
                </a:solidFill>
                <a:latin typeface="Gill Sans MT" panose="020B0502020104020203" pitchFamily="34" charset="0"/>
              </a:rPr>
              <a:t>Preferences</a:t>
            </a:r>
            <a:r>
              <a:rPr lang="en-GB" sz="3500" dirty="0">
                <a:solidFill>
                  <a:schemeClr val="tx1">
                    <a:lumMod val="85000"/>
                    <a:lumOff val="15000"/>
                  </a:schemeClr>
                </a:solidFill>
                <a:latin typeface="Gill Sans MT" panose="020B0502020104020203" pitchFamily="34" charset="0"/>
              </a:rPr>
              <a:t>.</a:t>
            </a:r>
            <a:endParaRPr lang="en-GB" sz="3500" dirty="0" smtClean="0">
              <a:solidFill>
                <a:srgbClr val="008000"/>
              </a:solidFill>
              <a:latin typeface="Gill Sans MT" panose="020B0502020104020203" pitchFamily="34" charset="0"/>
            </a:endParaRPr>
          </a:p>
        </p:txBody>
      </p:sp>
      <p:sp>
        <p:nvSpPr>
          <p:cNvPr id="9" name="Rectangle 8"/>
          <p:cNvSpPr/>
          <p:nvPr/>
        </p:nvSpPr>
        <p:spPr>
          <a:xfrm>
            <a:off x="338783" y="4744948"/>
            <a:ext cx="436338" cy="1323439"/>
          </a:xfrm>
          <a:prstGeom prst="rect">
            <a:avLst/>
          </a:prstGeom>
        </p:spPr>
        <p:txBody>
          <a:bodyPr wrap="none">
            <a:spAutoFit/>
          </a:bodyPr>
          <a:lstStyle/>
          <a:p>
            <a:r>
              <a:rPr lang="en-GB" sz="4000" b="1" dirty="0">
                <a:solidFill>
                  <a:schemeClr val="bg1"/>
                </a:solidFill>
                <a:latin typeface="Georgia" panose="02040502050405020303" pitchFamily="18" charset="0"/>
              </a:rPr>
              <a:t>1</a:t>
            </a:r>
          </a:p>
          <a:p>
            <a:endParaRPr lang="en-GB" sz="4000" b="1" dirty="0">
              <a:solidFill>
                <a:schemeClr val="bg1"/>
              </a:solidFill>
              <a:latin typeface="Georgia" panose="02040502050405020303"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52" y="1248376"/>
            <a:ext cx="5127068" cy="3316131"/>
          </a:xfrm>
          <a:prstGeom prst="rect">
            <a:avLst/>
          </a:prstGeom>
        </p:spPr>
      </p:pic>
      <p:sp>
        <p:nvSpPr>
          <p:cNvPr id="6" name="Pentagon 5"/>
          <p:cNvSpPr/>
          <p:nvPr/>
        </p:nvSpPr>
        <p:spPr>
          <a:xfrm>
            <a:off x="-10276" y="2558722"/>
            <a:ext cx="893854" cy="667362"/>
          </a:xfrm>
          <a:prstGeom prst="homePlate">
            <a:avLst>
              <a:gd name="adj" fmla="val 53916"/>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133" y="1854552"/>
            <a:ext cx="4938446" cy="4791376"/>
          </a:xfrm>
          <a:prstGeom prst="rect">
            <a:avLst/>
          </a:prstGeom>
        </p:spPr>
      </p:pic>
      <p:sp>
        <p:nvSpPr>
          <p:cNvPr id="8" name="Pentagon 7"/>
          <p:cNvSpPr/>
          <p:nvPr/>
        </p:nvSpPr>
        <p:spPr>
          <a:xfrm>
            <a:off x="0" y="6083371"/>
            <a:ext cx="9390580" cy="412679"/>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246580" y="4523411"/>
            <a:ext cx="6422554" cy="1492716"/>
          </a:xfrm>
          <a:prstGeom prst="rect">
            <a:avLst/>
          </a:prstGeom>
          <a:noFill/>
        </p:spPr>
        <p:txBody>
          <a:bodyPr wrap="square" rtlCol="0">
            <a:spAutoFit/>
          </a:bodyPr>
          <a:lstStyle/>
          <a:p>
            <a:pPr>
              <a:lnSpc>
                <a:spcPct val="70000"/>
              </a:lnSpc>
            </a:pPr>
            <a:r>
              <a:rPr lang="en-GB" sz="4000" b="1" dirty="0" smtClean="0">
                <a:solidFill>
                  <a:schemeClr val="tx1">
                    <a:lumMod val="85000"/>
                    <a:lumOff val="15000"/>
                  </a:schemeClr>
                </a:solidFill>
                <a:latin typeface="Georgia" panose="02040502050405020303" pitchFamily="18" charset="0"/>
              </a:rPr>
              <a:t>3. </a:t>
            </a:r>
            <a:r>
              <a:rPr lang="en-GB" sz="3500" dirty="0" smtClean="0">
                <a:latin typeface="Gill Sans MT" panose="020B0502020104020203" pitchFamily="34" charset="0"/>
              </a:rPr>
              <a:t>Enter </a:t>
            </a:r>
            <a:r>
              <a:rPr lang="en-GB" sz="3500" dirty="0" smtClean="0">
                <a:solidFill>
                  <a:srgbClr val="008000"/>
                </a:solidFill>
                <a:latin typeface="Gill Sans MT" panose="020B0502020104020203" pitchFamily="34" charset="0"/>
              </a:rPr>
              <a:t>Username </a:t>
            </a:r>
            <a:r>
              <a:rPr lang="en-GB" sz="3500" dirty="0" smtClean="0">
                <a:latin typeface="Gill Sans MT" panose="020B0502020104020203" pitchFamily="34" charset="0"/>
              </a:rPr>
              <a:t>and</a:t>
            </a:r>
            <a:r>
              <a:rPr lang="en-GB" sz="3500" dirty="0" smtClean="0">
                <a:solidFill>
                  <a:srgbClr val="008000"/>
                </a:solidFill>
                <a:latin typeface="Gill Sans MT" panose="020B0502020104020203" pitchFamily="34" charset="0"/>
              </a:rPr>
              <a:t> Password   </a:t>
            </a:r>
          </a:p>
          <a:p>
            <a:pPr>
              <a:lnSpc>
                <a:spcPct val="70000"/>
              </a:lnSpc>
            </a:pPr>
            <a:r>
              <a:rPr lang="en-GB" sz="3500" dirty="0">
                <a:solidFill>
                  <a:srgbClr val="008000"/>
                </a:solidFill>
                <a:latin typeface="Gill Sans MT" panose="020B0502020104020203" pitchFamily="34" charset="0"/>
              </a:rPr>
              <a:t> </a:t>
            </a:r>
            <a:r>
              <a:rPr lang="en-GB" sz="3500" dirty="0" smtClean="0">
                <a:solidFill>
                  <a:srgbClr val="008000"/>
                </a:solidFill>
                <a:latin typeface="Gill Sans MT" panose="020B0502020104020203" pitchFamily="34" charset="0"/>
              </a:rPr>
              <a:t>    </a:t>
            </a:r>
            <a:r>
              <a:rPr lang="en-GB" sz="3500" dirty="0" smtClean="0">
                <a:latin typeface="Gill Sans MT" panose="020B0502020104020203" pitchFamily="34" charset="0"/>
              </a:rPr>
              <a:t>and click </a:t>
            </a:r>
            <a:r>
              <a:rPr lang="en-GB" sz="3500" dirty="0" smtClean="0">
                <a:solidFill>
                  <a:srgbClr val="008000"/>
                </a:solidFill>
                <a:latin typeface="Gill Sans MT" panose="020B0502020104020203" pitchFamily="34" charset="0"/>
              </a:rPr>
              <a:t>Set Up Syncing</a:t>
            </a:r>
            <a:r>
              <a:rPr lang="en-GB" sz="3500" dirty="0" smtClean="0">
                <a:latin typeface="Gill Sans MT" panose="020B0502020104020203" pitchFamily="34" charset="0"/>
              </a:rPr>
              <a:t>.</a:t>
            </a:r>
          </a:p>
          <a:p>
            <a:pPr>
              <a:lnSpc>
                <a:spcPct val="70000"/>
              </a:lnSpc>
            </a:pPr>
            <a:endParaRPr lang="en-GB" sz="500" dirty="0" smtClean="0">
              <a:latin typeface="Gill Sans MT" panose="020B0502020104020203" pitchFamily="34" charset="0"/>
            </a:endParaRPr>
          </a:p>
          <a:p>
            <a:pPr>
              <a:lnSpc>
                <a:spcPct val="70000"/>
              </a:lnSpc>
            </a:pPr>
            <a:endParaRPr lang="en-GB" sz="500" dirty="0">
              <a:latin typeface="Gill Sans MT" panose="020B0502020104020203" pitchFamily="34" charset="0"/>
            </a:endParaRPr>
          </a:p>
          <a:p>
            <a:pPr>
              <a:lnSpc>
                <a:spcPct val="70000"/>
              </a:lnSpc>
            </a:pPr>
            <a:endParaRPr lang="en-GB" sz="500" dirty="0">
              <a:latin typeface="Gill Sans MT" panose="020B0502020104020203" pitchFamily="34" charset="0"/>
            </a:endParaRPr>
          </a:p>
          <a:p>
            <a:pPr>
              <a:lnSpc>
                <a:spcPct val="70000"/>
              </a:lnSpc>
            </a:pPr>
            <a:r>
              <a:rPr lang="en-GB" sz="4000" b="1" dirty="0" smtClean="0">
                <a:latin typeface="Georgia" panose="02040502050405020303" pitchFamily="18" charset="0"/>
              </a:rPr>
              <a:t>4. </a:t>
            </a:r>
            <a:r>
              <a:rPr lang="en-GB" sz="3500" dirty="0" smtClean="0">
                <a:latin typeface="Gill Sans MT" panose="020B0502020104020203" pitchFamily="34" charset="0"/>
              </a:rPr>
              <a:t>Click </a:t>
            </a:r>
            <a:r>
              <a:rPr lang="en-GB" sz="3500" dirty="0" smtClean="0">
                <a:solidFill>
                  <a:srgbClr val="008000"/>
                </a:solidFill>
                <a:latin typeface="Gill Sans MT" panose="020B0502020104020203" pitchFamily="34" charset="0"/>
              </a:rPr>
              <a:t>OK</a:t>
            </a:r>
            <a:r>
              <a:rPr lang="en-GB" sz="3500" dirty="0">
                <a:latin typeface="Gill Sans MT" panose="020B0502020104020203" pitchFamily="34" charset="0"/>
              </a:rPr>
              <a:t> </a:t>
            </a:r>
            <a:r>
              <a:rPr lang="en-GB" sz="3500" dirty="0" smtClean="0">
                <a:latin typeface="Gill Sans MT" panose="020B0502020104020203" pitchFamily="34" charset="0"/>
              </a:rPr>
              <a:t>on next pop-up.</a:t>
            </a:r>
            <a:endParaRPr lang="en-GB" sz="3500" b="1" dirty="0" smtClean="0">
              <a:latin typeface="Georgia" panose="02040502050405020303" pitchFamily="18" charset="0"/>
            </a:endParaRPr>
          </a:p>
        </p:txBody>
      </p:sp>
      <p:sp>
        <p:nvSpPr>
          <p:cNvPr id="2" name="Rectangle 1"/>
          <p:cNvSpPr/>
          <p:nvPr/>
        </p:nvSpPr>
        <p:spPr>
          <a:xfrm>
            <a:off x="78866" y="2446142"/>
            <a:ext cx="505267" cy="707886"/>
          </a:xfrm>
          <a:prstGeom prst="rect">
            <a:avLst/>
          </a:prstGeom>
        </p:spPr>
        <p:txBody>
          <a:bodyPr wrap="none">
            <a:spAutoFit/>
          </a:bodyPr>
          <a:lstStyle/>
          <a:p>
            <a:r>
              <a:rPr lang="en-GB" sz="4000" b="1" dirty="0" smtClean="0">
                <a:solidFill>
                  <a:schemeClr val="bg1"/>
                </a:solidFill>
                <a:latin typeface="Georgia" panose="02040502050405020303" pitchFamily="18" charset="0"/>
              </a:rPr>
              <a:t>3</a:t>
            </a:r>
            <a:endParaRPr lang="en-GB" sz="4000" dirty="0">
              <a:solidFill>
                <a:schemeClr val="bg1"/>
              </a:solidFill>
            </a:endParaRPr>
          </a:p>
        </p:txBody>
      </p:sp>
      <p:sp>
        <p:nvSpPr>
          <p:cNvPr id="15" name="Rectangle 14"/>
          <p:cNvSpPr/>
          <p:nvPr/>
        </p:nvSpPr>
        <p:spPr>
          <a:xfrm>
            <a:off x="8775022" y="5853575"/>
            <a:ext cx="518091" cy="707886"/>
          </a:xfrm>
          <a:prstGeom prst="rect">
            <a:avLst/>
          </a:prstGeom>
        </p:spPr>
        <p:txBody>
          <a:bodyPr wrap="none">
            <a:spAutoFit/>
          </a:bodyPr>
          <a:lstStyle/>
          <a:p>
            <a:r>
              <a:rPr lang="en-GB" sz="4000" b="1" dirty="0">
                <a:solidFill>
                  <a:schemeClr val="bg1"/>
                </a:solidFill>
                <a:latin typeface="Georgia" panose="02040502050405020303" pitchFamily="18" charset="0"/>
              </a:rPr>
              <a:t>4</a:t>
            </a:r>
            <a:endParaRPr lang="en-GB" sz="4000" dirty="0">
              <a:solidFill>
                <a:schemeClr val="bg1"/>
              </a:solidFill>
            </a:endParaRPr>
          </a:p>
        </p:txBody>
      </p:sp>
    </p:spTree>
    <p:extLst>
      <p:ext uri="{BB962C8B-B14F-4D97-AF65-F5344CB8AC3E}">
        <p14:creationId xmlns:p14="http://schemas.microsoft.com/office/powerpoint/2010/main" val="37989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67189"/>
            <a:ext cx="12192000" cy="1740665"/>
          </a:xfrm>
        </p:spPr>
        <p:txBody>
          <a:bodyPr>
            <a:noAutofit/>
          </a:bodyPr>
          <a:lstStyle/>
          <a:p>
            <a:r>
              <a:rPr lang="en-US" sz="5000" b="1" dirty="0" smtClean="0">
                <a:solidFill>
                  <a:schemeClr val="tx1">
                    <a:lumMod val="95000"/>
                    <a:lumOff val="5000"/>
                  </a:schemeClr>
                </a:solidFill>
                <a:latin typeface="Georgia" panose="02040502050405020303" pitchFamily="18" charset="0"/>
              </a:rPr>
              <a:t>1. Adding items</a:t>
            </a:r>
            <a:br>
              <a:rPr lang="en-US" sz="5000" b="1" dirty="0" smtClean="0">
                <a:solidFill>
                  <a:schemeClr val="tx1">
                    <a:lumMod val="95000"/>
                    <a:lumOff val="5000"/>
                  </a:schemeClr>
                </a:solidFill>
                <a:latin typeface="Georgia" panose="02040502050405020303" pitchFamily="18" charset="0"/>
              </a:rPr>
            </a:br>
            <a:r>
              <a:rPr lang="en-US" sz="5000" b="1" dirty="0" smtClean="0">
                <a:solidFill>
                  <a:schemeClr val="bg1"/>
                </a:solidFill>
                <a:latin typeface="Georgia" panose="02040502050405020303" pitchFamily="18" charset="0"/>
              </a:rPr>
              <a:t>from </a:t>
            </a:r>
            <a:r>
              <a:rPr lang="en-US" sz="5000" b="1" dirty="0" smtClean="0">
                <a:solidFill>
                  <a:schemeClr val="bg1"/>
                </a:solidFill>
                <a:latin typeface="Georgia" panose="02040502050405020303" pitchFamily="18" charset="0"/>
              </a:rPr>
              <a:t>Primo</a:t>
            </a:r>
            <a:r>
              <a:rPr lang="en-US" sz="5000" b="1" dirty="0" smtClean="0">
                <a:solidFill>
                  <a:schemeClr val="bg1"/>
                </a:solidFill>
                <a:latin typeface="Georgia" panose="02040502050405020303" pitchFamily="18" charset="0"/>
              </a:rPr>
              <a:t> </a:t>
            </a:r>
            <a:r>
              <a:rPr lang="en-US" sz="5000" b="1" dirty="0" smtClean="0">
                <a:solidFill>
                  <a:schemeClr val="bg1"/>
                </a:solidFill>
                <a:latin typeface="Georgia" panose="02040502050405020303" pitchFamily="18" charset="0"/>
              </a:rPr>
              <a:t>to </a:t>
            </a:r>
            <a:r>
              <a:rPr lang="en-US" sz="5000" b="1" dirty="0" smtClean="0">
                <a:solidFill>
                  <a:schemeClr val="bg1"/>
                </a:solidFill>
                <a:latin typeface="Georgia" panose="02040502050405020303" pitchFamily="18" charset="0"/>
              </a:rPr>
              <a:t>your</a:t>
            </a:r>
            <a:br>
              <a:rPr lang="en-US" sz="5000" b="1" dirty="0" smtClean="0">
                <a:solidFill>
                  <a:schemeClr val="bg1"/>
                </a:solidFill>
                <a:latin typeface="Georgia" panose="02040502050405020303" pitchFamily="18" charset="0"/>
              </a:rPr>
            </a:br>
            <a:r>
              <a:rPr lang="en-US" sz="5000" b="1" dirty="0" smtClean="0">
                <a:solidFill>
                  <a:schemeClr val="bg1"/>
                </a:solidFill>
                <a:latin typeface="Georgia" panose="02040502050405020303" pitchFamily="18" charset="0"/>
              </a:rPr>
              <a:t>Juris-M Library </a:t>
            </a:r>
            <a:r>
              <a:rPr lang="en-US" sz="5000" b="1" dirty="0" smtClean="0">
                <a:solidFill>
                  <a:schemeClr val="bg1"/>
                </a:solidFill>
                <a:latin typeface="Georgia" panose="02040502050405020303" pitchFamily="18" charset="0"/>
              </a:rPr>
              <a:t>via the Desktop: </a:t>
            </a:r>
            <a:br>
              <a:rPr lang="en-US" sz="5000" b="1" dirty="0" smtClean="0">
                <a:solidFill>
                  <a:schemeClr val="bg1"/>
                </a:solidFill>
                <a:latin typeface="Georgia" panose="02040502050405020303" pitchFamily="18" charset="0"/>
              </a:rPr>
            </a:br>
            <a:r>
              <a:rPr lang="en-US" sz="5000" b="1" dirty="0" smtClean="0">
                <a:solidFill>
                  <a:schemeClr val="bg1"/>
                </a:solidFill>
                <a:latin typeface="Georgia" panose="02040502050405020303" pitchFamily="18" charset="0"/>
              </a:rPr>
              <a:t>Downloading + Importing RIS files</a:t>
            </a:r>
            <a:endParaRPr lang="en-US" sz="5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7021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70" t="153" r="19019" b="-153"/>
          <a:stretch/>
        </p:blipFill>
        <p:spPr>
          <a:xfrm>
            <a:off x="0" y="0"/>
            <a:ext cx="12192000" cy="6858000"/>
          </a:xfrm>
        </p:spPr>
      </p:pic>
      <p:sp>
        <p:nvSpPr>
          <p:cNvPr id="5" name="TextBox 4"/>
          <p:cNvSpPr txBox="1"/>
          <p:nvPr/>
        </p:nvSpPr>
        <p:spPr>
          <a:xfrm>
            <a:off x="3699640" y="3636580"/>
            <a:ext cx="8148145" cy="3062377"/>
          </a:xfrm>
          <a:prstGeom prst="rect">
            <a:avLst/>
          </a:prstGeom>
          <a:solidFill>
            <a:srgbClr val="F3F3F3"/>
          </a:solidFill>
        </p:spPr>
        <p:txBody>
          <a:bodyPr wrap="square" rtlCol="0">
            <a:spAutoFit/>
          </a:bodyPr>
          <a:lstStyle/>
          <a:p>
            <a:r>
              <a:rPr lang="en-GB" sz="3500" dirty="0" smtClean="0">
                <a:latin typeface="Gill Sans MT" panose="020B0502020104020203" pitchFamily="34" charset="0"/>
              </a:rPr>
              <a:t>Click on the title of item you wish to use. On the details page you will find referencing options. Click on </a:t>
            </a:r>
            <a:r>
              <a:rPr lang="en-GB" sz="3500" dirty="0" smtClean="0">
                <a:solidFill>
                  <a:srgbClr val="49717B"/>
                </a:solidFill>
                <a:latin typeface="Gill Sans MT" panose="020B0502020104020203" pitchFamily="34" charset="0"/>
              </a:rPr>
              <a:t>RIS:ZOTERO/ENDNOTE </a:t>
            </a:r>
            <a:r>
              <a:rPr lang="en-GB" sz="3500" dirty="0" smtClean="0">
                <a:solidFill>
                  <a:schemeClr val="tx1">
                    <a:lumMod val="95000"/>
                    <a:lumOff val="5000"/>
                  </a:schemeClr>
                </a:solidFill>
                <a:latin typeface="Gill Sans MT" panose="020B0502020104020203" pitchFamily="34" charset="0"/>
              </a:rPr>
              <a:t>and then on </a:t>
            </a:r>
            <a:r>
              <a:rPr lang="en-GB" sz="3500" dirty="0" smtClean="0">
                <a:solidFill>
                  <a:srgbClr val="49717B"/>
                </a:solidFill>
                <a:latin typeface="Gill Sans MT" panose="020B0502020104020203" pitchFamily="34" charset="0"/>
              </a:rPr>
              <a:t>DOWNLOAD</a:t>
            </a:r>
            <a:r>
              <a:rPr lang="en-GB" sz="3500" dirty="0" smtClean="0">
                <a:solidFill>
                  <a:schemeClr val="tx1">
                    <a:lumMod val="95000"/>
                    <a:lumOff val="5000"/>
                  </a:schemeClr>
                </a:solidFill>
                <a:latin typeface="Gill Sans MT" panose="020B0502020104020203" pitchFamily="34" charset="0"/>
              </a:rPr>
              <a:t>. Save the downloaded RIS file to your desktop.</a:t>
            </a:r>
          </a:p>
          <a:p>
            <a:endParaRPr lang="en-GB" dirty="0"/>
          </a:p>
        </p:txBody>
      </p:sp>
      <p:sp>
        <p:nvSpPr>
          <p:cNvPr id="6" name="Oval 5"/>
          <p:cNvSpPr/>
          <p:nvPr/>
        </p:nvSpPr>
        <p:spPr>
          <a:xfrm>
            <a:off x="5223641" y="2144109"/>
            <a:ext cx="798787" cy="536029"/>
          </a:xfrm>
          <a:prstGeom prst="ellipse">
            <a:avLst/>
          </a:prstGeom>
          <a:noFill/>
          <a:ln w="57150">
            <a:solidFill>
              <a:srgbClr val="497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7183820" y="2892971"/>
            <a:ext cx="1077311" cy="536029"/>
          </a:xfrm>
          <a:prstGeom prst="ellipse">
            <a:avLst/>
          </a:prstGeom>
          <a:noFill/>
          <a:ln w="57150">
            <a:solidFill>
              <a:srgbClr val="497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44743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952" y="542587"/>
            <a:ext cx="5470696" cy="7648248"/>
          </a:xfrm>
          <a:prstGeom prst="rect">
            <a:avLst/>
          </a:prstGeom>
          <a:noFill/>
        </p:spPr>
        <p:txBody>
          <a:bodyPr wrap="square" rtlCol="0">
            <a:spAutoFit/>
          </a:bodyPr>
          <a:lstStyle/>
          <a:p>
            <a:r>
              <a:rPr lang="en-GB" sz="4000" b="1" dirty="0" smtClean="0">
                <a:solidFill>
                  <a:schemeClr val="tx1">
                    <a:lumMod val="85000"/>
                    <a:lumOff val="15000"/>
                  </a:schemeClr>
                </a:solidFill>
                <a:latin typeface="Georgia" panose="02040502050405020303" pitchFamily="18" charset="0"/>
              </a:rPr>
              <a:t>1. </a:t>
            </a:r>
            <a:r>
              <a:rPr lang="en-GB" sz="3500" dirty="0" smtClean="0">
                <a:solidFill>
                  <a:schemeClr val="tx1">
                    <a:lumMod val="85000"/>
                    <a:lumOff val="15000"/>
                  </a:schemeClr>
                </a:solidFill>
                <a:latin typeface="Gill Sans MT" panose="020B0502020104020203" pitchFamily="34" charset="0"/>
              </a:rPr>
              <a:t>Open </a:t>
            </a:r>
            <a:r>
              <a:rPr lang="en-GB" sz="3500" dirty="0" smtClean="0">
                <a:solidFill>
                  <a:srgbClr val="008000"/>
                </a:solidFill>
                <a:latin typeface="Gill Sans MT" panose="020B0502020104020203" pitchFamily="34" charset="0"/>
              </a:rPr>
              <a:t>Juris-M standalone  </a:t>
            </a:r>
          </a:p>
          <a:p>
            <a:r>
              <a:rPr lang="en-GB" sz="3500" dirty="0" smtClean="0">
                <a:solidFill>
                  <a:schemeClr val="tx1">
                    <a:lumMod val="85000"/>
                    <a:lumOff val="15000"/>
                  </a:schemeClr>
                </a:solidFill>
                <a:latin typeface="Gill Sans MT" panose="020B0502020104020203" pitchFamily="34" charset="0"/>
              </a:rPr>
              <a:t>     from your desktop.</a:t>
            </a:r>
            <a:endParaRPr lang="en-GB" sz="3500" dirty="0" smtClean="0">
              <a:solidFill>
                <a:srgbClr val="981F21"/>
              </a:solidFill>
              <a:latin typeface="Gill Sans MT" panose="020B0502020104020203" pitchFamily="34" charset="0"/>
            </a:endParaRPr>
          </a:p>
          <a:p>
            <a:r>
              <a:rPr lang="en-GB" sz="4000" b="1" dirty="0" smtClean="0">
                <a:solidFill>
                  <a:schemeClr val="tx1">
                    <a:lumMod val="85000"/>
                    <a:lumOff val="15000"/>
                  </a:schemeClr>
                </a:solidFill>
                <a:latin typeface="Georgia" panose="02040502050405020303" pitchFamily="18" charset="0"/>
              </a:rPr>
              <a:t>2. </a:t>
            </a:r>
            <a:r>
              <a:rPr lang="en-GB" sz="3500" dirty="0" smtClean="0">
                <a:solidFill>
                  <a:schemeClr val="tx1">
                    <a:lumMod val="85000"/>
                    <a:lumOff val="15000"/>
                  </a:schemeClr>
                </a:solidFill>
                <a:latin typeface="Gill Sans MT" panose="020B0502020104020203" pitchFamily="34" charset="0"/>
              </a:rPr>
              <a:t>In Juris-M click on </a:t>
            </a:r>
            <a:r>
              <a:rPr lang="en-GB" sz="3500" dirty="0" smtClean="0">
                <a:solidFill>
                  <a:srgbClr val="008000"/>
                </a:solidFill>
                <a:latin typeface="Gill Sans MT" panose="020B0502020104020203" pitchFamily="34" charset="0"/>
              </a:rPr>
              <a:t>File</a:t>
            </a:r>
            <a:r>
              <a:rPr lang="en-GB" sz="3500" dirty="0" smtClean="0">
                <a:solidFill>
                  <a:schemeClr val="tx1">
                    <a:lumMod val="85000"/>
                    <a:lumOff val="15000"/>
                  </a:schemeClr>
                </a:solidFill>
                <a:latin typeface="Gill Sans MT" panose="020B0502020104020203" pitchFamily="34" charset="0"/>
              </a:rPr>
              <a:t>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and </a:t>
            </a:r>
            <a:r>
              <a:rPr lang="en-GB" sz="3500" dirty="0" smtClean="0">
                <a:solidFill>
                  <a:srgbClr val="008000"/>
                </a:solidFill>
                <a:latin typeface="Gill Sans MT" panose="020B0502020104020203" pitchFamily="34" charset="0"/>
              </a:rPr>
              <a:t>Import</a:t>
            </a:r>
            <a:r>
              <a:rPr lang="en-GB" sz="3500" dirty="0" smtClean="0">
                <a:solidFill>
                  <a:schemeClr val="tx1">
                    <a:lumMod val="85000"/>
                    <a:lumOff val="15000"/>
                  </a:schemeClr>
                </a:solidFill>
                <a:latin typeface="Gill Sans MT" panose="020B0502020104020203" pitchFamily="34" charset="0"/>
              </a:rPr>
              <a:t>.</a:t>
            </a:r>
          </a:p>
          <a:p>
            <a:r>
              <a:rPr lang="en-GB" sz="4000" b="1" dirty="0" smtClean="0">
                <a:solidFill>
                  <a:schemeClr val="tx1">
                    <a:lumMod val="85000"/>
                    <a:lumOff val="15000"/>
                  </a:schemeClr>
                </a:solidFill>
                <a:latin typeface="Georgia" panose="02040502050405020303" pitchFamily="18" charset="0"/>
              </a:rPr>
              <a:t>3. </a:t>
            </a:r>
            <a:r>
              <a:rPr lang="en-GB" sz="3500" dirty="0" smtClean="0">
                <a:solidFill>
                  <a:schemeClr val="tx1">
                    <a:lumMod val="85000"/>
                    <a:lumOff val="15000"/>
                  </a:schemeClr>
                </a:solidFill>
                <a:latin typeface="Gill Sans MT" panose="020B0502020104020203" pitchFamily="34" charset="0"/>
              </a:rPr>
              <a:t>Follow the prompts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answering that you want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to import from </a:t>
            </a:r>
            <a:r>
              <a:rPr lang="en-GB" sz="3500" dirty="0" smtClean="0">
                <a:solidFill>
                  <a:srgbClr val="008000"/>
                </a:solidFill>
                <a:latin typeface="Gill Sans MT" panose="020B0502020104020203" pitchFamily="34" charset="0"/>
              </a:rPr>
              <a:t>A file</a:t>
            </a:r>
            <a:r>
              <a:rPr lang="en-GB" sz="3500" dirty="0" smtClean="0">
                <a:solidFill>
                  <a:schemeClr val="tx1">
                    <a:lumMod val="85000"/>
                    <a:lumOff val="15000"/>
                  </a:schemeClr>
                </a:solidFill>
                <a:latin typeface="Gill Sans MT" panose="020B0502020104020203" pitchFamily="34" charset="0"/>
              </a:rPr>
              <a:t>.</a:t>
            </a:r>
          </a:p>
          <a:p>
            <a:r>
              <a:rPr lang="en-GB" sz="4000" b="1" dirty="0" smtClean="0">
                <a:solidFill>
                  <a:schemeClr val="tx1">
                    <a:lumMod val="85000"/>
                    <a:lumOff val="15000"/>
                  </a:schemeClr>
                </a:solidFill>
                <a:latin typeface="Georgia" panose="02040502050405020303" pitchFamily="18" charset="0"/>
              </a:rPr>
              <a:t>4. </a:t>
            </a:r>
            <a:r>
              <a:rPr lang="en-GB" sz="3500" dirty="0" smtClean="0">
                <a:solidFill>
                  <a:schemeClr val="tx1">
                    <a:lumMod val="85000"/>
                    <a:lumOff val="15000"/>
                  </a:schemeClr>
                </a:solidFill>
                <a:latin typeface="Gill Sans MT" panose="020B0502020104020203" pitchFamily="34" charset="0"/>
              </a:rPr>
              <a:t>Select the RIS file from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your desktop, click </a:t>
            </a:r>
            <a:r>
              <a:rPr lang="en-GB" sz="3500" dirty="0" smtClean="0">
                <a:solidFill>
                  <a:srgbClr val="008000"/>
                </a:solidFill>
                <a:latin typeface="Gill Sans MT" panose="020B0502020104020203" pitchFamily="34" charset="0"/>
              </a:rPr>
              <a:t>Open</a:t>
            </a:r>
            <a:r>
              <a:rPr lang="en-GB" sz="3500" dirty="0" smtClean="0">
                <a:solidFill>
                  <a:schemeClr val="tx1">
                    <a:lumMod val="85000"/>
                    <a:lumOff val="15000"/>
                  </a:schemeClr>
                </a:solidFill>
                <a:latin typeface="Gill Sans MT" panose="020B0502020104020203" pitchFamily="34" charset="0"/>
              </a:rPr>
              <a:t>,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then </a:t>
            </a:r>
            <a:r>
              <a:rPr lang="en-GB" sz="3500" dirty="0" smtClean="0">
                <a:solidFill>
                  <a:srgbClr val="008000"/>
                </a:solidFill>
                <a:latin typeface="Gill Sans MT" panose="020B0502020104020203" pitchFamily="34" charset="0"/>
              </a:rPr>
              <a:t>Next</a:t>
            </a:r>
            <a:r>
              <a:rPr lang="en-GB" sz="3500" dirty="0" smtClean="0">
                <a:solidFill>
                  <a:schemeClr val="tx1">
                    <a:lumMod val="85000"/>
                    <a:lumOff val="15000"/>
                  </a:schemeClr>
                </a:solidFill>
                <a:latin typeface="Gill Sans MT" panose="020B0502020104020203" pitchFamily="34" charset="0"/>
              </a:rPr>
              <a:t>, then </a:t>
            </a:r>
            <a:r>
              <a:rPr lang="en-GB" sz="3500" dirty="0" smtClean="0">
                <a:solidFill>
                  <a:srgbClr val="008000"/>
                </a:solidFill>
                <a:latin typeface="Gill Sans MT" panose="020B0502020104020203" pitchFamily="34" charset="0"/>
              </a:rPr>
              <a:t>Finish</a:t>
            </a:r>
            <a:r>
              <a:rPr lang="en-GB" sz="3500" dirty="0" smtClean="0">
                <a:solidFill>
                  <a:schemeClr val="tx1">
                    <a:lumMod val="85000"/>
                    <a:lumOff val="15000"/>
                  </a:schemeClr>
                </a:solidFill>
                <a:latin typeface="Gill Sans MT" panose="020B0502020104020203" pitchFamily="34" charset="0"/>
              </a:rPr>
              <a:t>.</a:t>
            </a:r>
          </a:p>
          <a:p>
            <a:endParaRPr lang="en-GB" sz="100" dirty="0">
              <a:solidFill>
                <a:schemeClr val="tx1">
                  <a:lumMod val="85000"/>
                  <a:lumOff val="15000"/>
                </a:schemeClr>
              </a:solidFill>
              <a:latin typeface="Gill Sans MT" panose="020B0502020104020203" pitchFamily="34" charset="0"/>
            </a:endParaRPr>
          </a:p>
          <a:p>
            <a:endParaRPr lang="en-GB" sz="100" dirty="0" smtClean="0">
              <a:solidFill>
                <a:schemeClr val="tx1">
                  <a:lumMod val="85000"/>
                  <a:lumOff val="15000"/>
                </a:schemeClr>
              </a:solidFill>
              <a:latin typeface="Gill Sans MT" panose="020B0502020104020203" pitchFamily="34" charset="0"/>
            </a:endParaRPr>
          </a:p>
          <a:p>
            <a:endParaRPr lang="en-GB" sz="100" dirty="0">
              <a:solidFill>
                <a:schemeClr val="tx1">
                  <a:lumMod val="85000"/>
                  <a:lumOff val="15000"/>
                </a:schemeClr>
              </a:solidFill>
              <a:latin typeface="Gill Sans MT" panose="020B0502020104020203" pitchFamily="34" charset="0"/>
            </a:endParaRPr>
          </a:p>
          <a:p>
            <a:endParaRPr lang="en-GB" sz="100" dirty="0" smtClean="0">
              <a:solidFill>
                <a:schemeClr val="tx1">
                  <a:lumMod val="85000"/>
                  <a:lumOff val="15000"/>
                </a:schemeClr>
              </a:solidFill>
              <a:latin typeface="Gill Sans MT" panose="020B0502020104020203" pitchFamily="34" charset="0"/>
            </a:endParaRPr>
          </a:p>
          <a:p>
            <a:endParaRPr lang="en-GB" sz="100" dirty="0" smtClean="0">
              <a:solidFill>
                <a:schemeClr val="tx1">
                  <a:lumMod val="85000"/>
                  <a:lumOff val="15000"/>
                </a:schemeClr>
              </a:solidFill>
              <a:latin typeface="Gill Sans MT" panose="020B0502020104020203" pitchFamily="34" charset="0"/>
            </a:endParaRPr>
          </a:p>
          <a:p>
            <a:r>
              <a:rPr lang="en-GB" sz="1500" dirty="0">
                <a:solidFill>
                  <a:schemeClr val="tx1">
                    <a:lumMod val="85000"/>
                    <a:lumOff val="15000"/>
                  </a:schemeClr>
                </a:solidFill>
                <a:latin typeface="Gill Sans MT" panose="020B0502020104020203" pitchFamily="34" charset="0"/>
              </a:rPr>
              <a:t> </a:t>
            </a:r>
            <a:r>
              <a:rPr lang="en-GB" sz="1500" dirty="0" smtClean="0">
                <a:solidFill>
                  <a:schemeClr val="tx1">
                    <a:lumMod val="85000"/>
                    <a:lumOff val="15000"/>
                  </a:schemeClr>
                </a:solidFill>
                <a:latin typeface="Gill Sans MT" panose="020B0502020104020203" pitchFamily="34" charset="0"/>
              </a:rPr>
              <a:t>          *</a:t>
            </a:r>
            <a:r>
              <a:rPr lang="en-GB" sz="1500" dirty="0">
                <a:solidFill>
                  <a:schemeClr val="tx1">
                    <a:lumMod val="85000"/>
                    <a:lumOff val="15000"/>
                  </a:schemeClr>
                </a:solidFill>
                <a:latin typeface="Gill Sans MT" panose="020B0502020104020203" pitchFamily="34" charset="0"/>
              </a:rPr>
              <a:t>if </a:t>
            </a:r>
            <a:r>
              <a:rPr lang="en-GB" sz="1500" dirty="0" smtClean="0">
                <a:solidFill>
                  <a:schemeClr val="tx1">
                    <a:lumMod val="85000"/>
                    <a:lumOff val="15000"/>
                  </a:schemeClr>
                </a:solidFill>
                <a:latin typeface="Gill Sans MT" panose="020B0502020104020203" pitchFamily="34" charset="0"/>
              </a:rPr>
              <a:t>importing a PDF, right click to ‘Retrieve Metadata for PDF’</a:t>
            </a:r>
            <a:endParaRPr lang="en-GB" sz="1500" dirty="0">
              <a:solidFill>
                <a:schemeClr val="tx1">
                  <a:lumMod val="85000"/>
                  <a:lumOff val="15000"/>
                </a:schemeClr>
              </a:solidFill>
              <a:latin typeface="Gill Sans MT" panose="020B0502020104020203" pitchFamily="34" charset="0"/>
            </a:endParaRPr>
          </a:p>
          <a:p>
            <a:endParaRPr lang="en-GB" sz="3500" dirty="0">
              <a:solidFill>
                <a:schemeClr val="tx1">
                  <a:lumMod val="85000"/>
                  <a:lumOff val="15000"/>
                </a:schemeClr>
              </a:solidFill>
              <a:latin typeface="Gill Sans MT" panose="020B0502020104020203" pitchFamily="34" charset="0"/>
            </a:endParaRPr>
          </a:p>
          <a:p>
            <a:endParaRPr lang="en-GB" sz="3500" dirty="0" smtClean="0">
              <a:solidFill>
                <a:schemeClr val="tx1">
                  <a:lumMod val="85000"/>
                  <a:lumOff val="15000"/>
                </a:schemeClr>
              </a:solidFill>
              <a:latin typeface="Gill Sans MT" panose="020B0502020104020203" pitchFamily="34" charset="0"/>
            </a:endParaRPr>
          </a:p>
          <a:p>
            <a:endParaRPr lang="en-GB" sz="3500" dirty="0" smtClean="0">
              <a:solidFill>
                <a:srgbClr val="008000"/>
              </a:solidFill>
              <a:latin typeface="Gill Sans MT" panose="020B0502020104020203" pitchFamily="34" charset="0"/>
            </a:endParaRPr>
          </a:p>
        </p:txBody>
      </p:sp>
      <p:sp>
        <p:nvSpPr>
          <p:cNvPr id="9" name="Rectangle 8"/>
          <p:cNvSpPr/>
          <p:nvPr/>
        </p:nvSpPr>
        <p:spPr>
          <a:xfrm>
            <a:off x="338783" y="4744948"/>
            <a:ext cx="436338" cy="1323439"/>
          </a:xfrm>
          <a:prstGeom prst="rect">
            <a:avLst/>
          </a:prstGeom>
        </p:spPr>
        <p:txBody>
          <a:bodyPr wrap="none">
            <a:spAutoFit/>
          </a:bodyPr>
          <a:lstStyle/>
          <a:p>
            <a:r>
              <a:rPr lang="en-GB" sz="4000" b="1" dirty="0">
                <a:solidFill>
                  <a:schemeClr val="bg1"/>
                </a:solidFill>
                <a:latin typeface="Georgia" panose="02040502050405020303" pitchFamily="18" charset="0"/>
              </a:rPr>
              <a:t>1</a:t>
            </a:r>
          </a:p>
          <a:p>
            <a:endParaRPr lang="en-GB" sz="4000" b="1" dirty="0">
              <a:solidFill>
                <a:schemeClr val="bg1"/>
              </a:solidFill>
              <a:latin typeface="Georgia" panose="02040502050405020303" pitchFamily="18" charset="0"/>
            </a:endParaRPr>
          </a:p>
        </p:txBody>
      </p:sp>
      <p:sp>
        <p:nvSpPr>
          <p:cNvPr id="8" name="Pentagon 7"/>
          <p:cNvSpPr/>
          <p:nvPr/>
        </p:nvSpPr>
        <p:spPr>
          <a:xfrm rot="10800000">
            <a:off x="8392166" y="1732590"/>
            <a:ext cx="3799834" cy="412679"/>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8775022" y="5853575"/>
            <a:ext cx="518091" cy="707886"/>
          </a:xfrm>
          <a:prstGeom prst="rect">
            <a:avLst/>
          </a:prstGeom>
        </p:spPr>
        <p:txBody>
          <a:bodyPr wrap="none">
            <a:spAutoFit/>
          </a:bodyPr>
          <a:lstStyle/>
          <a:p>
            <a:r>
              <a:rPr lang="en-GB" sz="4000" b="1" dirty="0">
                <a:solidFill>
                  <a:schemeClr val="bg1"/>
                </a:solidFill>
                <a:latin typeface="Georgia" panose="02040502050405020303" pitchFamily="18" charset="0"/>
              </a:rPr>
              <a:t>4</a:t>
            </a:r>
            <a:endParaRPr lang="en-GB" sz="40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648" y="556477"/>
            <a:ext cx="2364518" cy="2126302"/>
          </a:xfrm>
          <a:prstGeom prst="rect">
            <a:avLst/>
          </a:prstGeom>
          <a:ln>
            <a:solidFill>
              <a:schemeClr val="tx1">
                <a:lumMod val="95000"/>
                <a:lumOff val="5000"/>
              </a:schemeClr>
            </a:solidFill>
          </a:ln>
          <a:effectLst>
            <a:outerShdw blurRad="63500" sx="102000" sy="102000" algn="ctr" rotWithShape="0">
              <a:schemeClr val="bg2">
                <a:lumMod val="50000"/>
                <a:alpha val="40000"/>
              </a:scheme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648" y="3076789"/>
            <a:ext cx="5772824" cy="3336318"/>
          </a:xfrm>
          <a:prstGeom prst="rect">
            <a:avLst/>
          </a:prstGeom>
        </p:spPr>
      </p:pic>
      <p:sp>
        <p:nvSpPr>
          <p:cNvPr id="16" name="Pentagon 15"/>
          <p:cNvSpPr/>
          <p:nvPr/>
        </p:nvSpPr>
        <p:spPr>
          <a:xfrm rot="10800000">
            <a:off x="11011304" y="5899087"/>
            <a:ext cx="1180695" cy="412679"/>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081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72375"/>
            <a:ext cx="12192000" cy="1740665"/>
          </a:xfrm>
        </p:spPr>
        <p:txBody>
          <a:bodyPr>
            <a:noAutofit/>
          </a:bodyPr>
          <a:lstStyle/>
          <a:p>
            <a:pPr fontAlgn="base">
              <a:buClr>
                <a:srgbClr val="004861"/>
              </a:buClr>
            </a:pPr>
            <a:r>
              <a:rPr lang="en-GB" sz="5000" b="1" dirty="0" smtClean="0">
                <a:solidFill>
                  <a:srgbClr val="FFFFFF"/>
                </a:solidFill>
                <a:latin typeface="Georgia" panose="02040502050405020303" pitchFamily="18" charset="0"/>
              </a:rPr>
              <a:t/>
            </a:r>
            <a:br>
              <a:rPr lang="en-GB" sz="5000" b="1" dirty="0" smtClean="0">
                <a:solidFill>
                  <a:srgbClr val="FFFFFF"/>
                </a:solidFill>
                <a:latin typeface="Georgia" panose="02040502050405020303" pitchFamily="18" charset="0"/>
              </a:rPr>
            </a:br>
            <a:r>
              <a:rPr lang="en-GB" sz="5000" b="1" dirty="0">
                <a:solidFill>
                  <a:srgbClr val="FFFFFF"/>
                </a:solidFill>
                <a:latin typeface="Georgia" panose="02040502050405020303" pitchFamily="18" charset="0"/>
              </a:rPr>
              <a:t/>
            </a:r>
            <a:br>
              <a:rPr lang="en-GB" sz="5000" b="1" dirty="0">
                <a:solidFill>
                  <a:srgbClr val="FFFFFF"/>
                </a:solidFill>
                <a:latin typeface="Georgia" panose="02040502050405020303" pitchFamily="18" charset="0"/>
              </a:rPr>
            </a:br>
            <a:r>
              <a:rPr lang="en-GB" sz="5000" b="1" dirty="0" smtClean="0">
                <a:latin typeface="Georgia" panose="02040502050405020303" pitchFamily="18" charset="0"/>
              </a:rPr>
              <a:t>2. Adding items </a:t>
            </a:r>
            <a:br>
              <a:rPr lang="en-GB" sz="5000" b="1" dirty="0" smtClean="0">
                <a:latin typeface="Georgia" panose="02040502050405020303" pitchFamily="18" charset="0"/>
              </a:rPr>
            </a:br>
            <a:r>
              <a:rPr lang="en-GB" sz="5000" b="1" dirty="0" smtClean="0">
                <a:solidFill>
                  <a:schemeClr val="bg1"/>
                </a:solidFill>
                <a:latin typeface="Georgia" panose="02040502050405020303" pitchFamily="18" charset="0"/>
              </a:rPr>
              <a:t>to your library </a:t>
            </a:r>
            <a:r>
              <a:rPr lang="en-GB" sz="5000" b="1" dirty="0" smtClean="0">
                <a:solidFill>
                  <a:srgbClr val="FFFFFF"/>
                </a:solidFill>
                <a:latin typeface="Georgia" panose="02040502050405020303" pitchFamily="18" charset="0"/>
              </a:rPr>
              <a:t>using </a:t>
            </a:r>
            <a:br>
              <a:rPr lang="en-GB" sz="5000" b="1" dirty="0" smtClean="0">
                <a:solidFill>
                  <a:srgbClr val="FFFFFF"/>
                </a:solidFill>
                <a:latin typeface="Georgia" panose="02040502050405020303" pitchFamily="18" charset="0"/>
              </a:rPr>
            </a:br>
            <a:r>
              <a:rPr lang="en-GB" sz="5000" b="1" dirty="0" smtClean="0">
                <a:solidFill>
                  <a:srgbClr val="FFFFFF"/>
                </a:solidFill>
                <a:latin typeface="Georgia" panose="02040502050405020303" pitchFamily="18" charset="0"/>
              </a:rPr>
              <a:t>the </a:t>
            </a:r>
            <a:r>
              <a:rPr lang="en-GB" sz="5000" b="1" dirty="0">
                <a:solidFill>
                  <a:srgbClr val="FFFFFF"/>
                </a:solidFill>
                <a:latin typeface="Georgia" panose="02040502050405020303" pitchFamily="18" charset="0"/>
              </a:rPr>
              <a:t>Juris-M connector </a:t>
            </a:r>
            <a:r>
              <a:rPr lang="en-GB" sz="5000" b="1" dirty="0" smtClean="0">
                <a:solidFill>
                  <a:srgbClr val="FFFFFF"/>
                </a:solidFill>
                <a:latin typeface="Georgia" panose="02040502050405020303" pitchFamily="18" charset="0"/>
              </a:rPr>
              <a:t>                       </a:t>
            </a:r>
            <a:br>
              <a:rPr lang="en-GB" sz="5000" b="1" dirty="0" smtClean="0">
                <a:solidFill>
                  <a:srgbClr val="FFFFFF"/>
                </a:solidFill>
                <a:latin typeface="Georgia" panose="02040502050405020303" pitchFamily="18" charset="0"/>
              </a:rPr>
            </a:br>
            <a:r>
              <a:rPr lang="en-GB" sz="5000" b="1" dirty="0" smtClean="0">
                <a:solidFill>
                  <a:srgbClr val="FFFFFF"/>
                </a:solidFill>
                <a:latin typeface="Georgia" panose="02040502050405020303" pitchFamily="18" charset="0"/>
              </a:rPr>
              <a:t>to </a:t>
            </a:r>
            <a:r>
              <a:rPr lang="en-GB" sz="5000" b="1" dirty="0">
                <a:solidFill>
                  <a:srgbClr val="FFFFFF"/>
                </a:solidFill>
                <a:latin typeface="Georgia" panose="02040502050405020303" pitchFamily="18" charset="0"/>
              </a:rPr>
              <a:t>capture web resources</a:t>
            </a:r>
          </a:p>
        </p:txBody>
      </p:sp>
    </p:spTree>
    <p:extLst>
      <p:ext uri="{BB962C8B-B14F-4D97-AF65-F5344CB8AC3E}">
        <p14:creationId xmlns:p14="http://schemas.microsoft.com/office/powerpoint/2010/main" val="192000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186448"/>
          </a:xfrm>
          <a:solidFill>
            <a:srgbClr val="F2F2F1"/>
          </a:solidFill>
        </p:spPr>
        <p:txBody>
          <a:bodyPr>
            <a:normAutofit/>
          </a:bodyPr>
          <a:lstStyle/>
          <a:p>
            <a:pPr algn="ctr"/>
            <a:r>
              <a:rPr lang="en-GB" sz="3500" dirty="0" smtClean="0">
                <a:solidFill>
                  <a:schemeClr val="tx1">
                    <a:lumMod val="95000"/>
                    <a:lumOff val="5000"/>
                  </a:schemeClr>
                </a:solidFill>
                <a:latin typeface="Gill Sans MT" panose="020B0502020104020203" pitchFamily="34" charset="0"/>
              </a:rPr>
              <a:t>The</a:t>
            </a:r>
            <a:r>
              <a:rPr lang="en-GB" sz="3500" dirty="0" smtClean="0">
                <a:solidFill>
                  <a:srgbClr val="008000"/>
                </a:solidFill>
                <a:latin typeface="Gill Sans MT" panose="020B0502020104020203" pitchFamily="34" charset="0"/>
              </a:rPr>
              <a:t> Juris-M </a:t>
            </a:r>
            <a:r>
              <a:rPr lang="en-GB" sz="3500" dirty="0" smtClean="0">
                <a:solidFill>
                  <a:schemeClr val="tx1">
                    <a:lumMod val="95000"/>
                    <a:lumOff val="5000"/>
                  </a:schemeClr>
                </a:solidFill>
                <a:latin typeface="Gill Sans MT" panose="020B0502020104020203" pitchFamily="34" charset="0"/>
              </a:rPr>
              <a:t>browser extension </a:t>
            </a:r>
            <a:r>
              <a:rPr lang="en-GB" sz="3500" dirty="0" smtClean="0">
                <a:latin typeface="Gill Sans MT" panose="020B0502020104020203" pitchFamily="34" charset="0"/>
              </a:rPr>
              <a:t>can automatically recognise what </a:t>
            </a:r>
            <a:br>
              <a:rPr lang="en-GB" sz="3500" dirty="0" smtClean="0">
                <a:latin typeface="Gill Sans MT" panose="020B0502020104020203" pitchFamily="34" charset="0"/>
              </a:rPr>
            </a:br>
            <a:r>
              <a:rPr lang="en-GB" sz="3500" dirty="0" smtClean="0">
                <a:latin typeface="Gill Sans MT" panose="020B0502020104020203" pitchFamily="34" charset="0"/>
              </a:rPr>
              <a:t>it is looking at e.g. a webpage, journal article, or case (sometimes). </a:t>
            </a:r>
            <a:br>
              <a:rPr lang="en-GB" sz="3500" dirty="0" smtClean="0">
                <a:latin typeface="Gill Sans MT" panose="020B0502020104020203" pitchFamily="34" charset="0"/>
              </a:rPr>
            </a:br>
            <a:r>
              <a:rPr lang="en-GB" sz="3500" dirty="0" smtClean="0">
                <a:latin typeface="Gill Sans MT" panose="020B0502020104020203" pitchFamily="34" charset="0"/>
              </a:rPr>
              <a:t>The accompanying icon will change accordingly. </a:t>
            </a:r>
            <a:r>
              <a:rPr lang="en-GB" sz="3500" dirty="0" smtClean="0">
                <a:solidFill>
                  <a:srgbClr val="008000"/>
                </a:solidFill>
                <a:latin typeface="Gill Sans MT" panose="020B0502020104020203" pitchFamily="34" charset="0"/>
              </a:rPr>
              <a:t>Click </a:t>
            </a:r>
            <a:r>
              <a:rPr lang="en-GB" sz="3500" dirty="0">
                <a:solidFill>
                  <a:srgbClr val="008000"/>
                </a:solidFill>
                <a:latin typeface="Gill Sans MT" panose="020B0502020104020203" pitchFamily="34" charset="0"/>
              </a:rPr>
              <a:t>on the icon </a:t>
            </a:r>
            <a:r>
              <a:rPr lang="en-GB" sz="3500" dirty="0" smtClean="0">
                <a:solidFill>
                  <a:schemeClr val="tx1">
                    <a:lumMod val="85000"/>
                    <a:lumOff val="15000"/>
                  </a:schemeClr>
                </a:solidFill>
                <a:latin typeface="Gill Sans MT" panose="020B0502020104020203" pitchFamily="34" charset="0"/>
              </a:rPr>
              <a:t>to automatically </a:t>
            </a:r>
            <a:r>
              <a:rPr lang="en-GB" sz="3500" dirty="0">
                <a:solidFill>
                  <a:schemeClr val="tx1">
                    <a:lumMod val="85000"/>
                    <a:lumOff val="15000"/>
                  </a:schemeClr>
                </a:solidFill>
                <a:latin typeface="Gill Sans MT" panose="020B0502020104020203" pitchFamily="34" charset="0"/>
              </a:rPr>
              <a:t>save the item to </a:t>
            </a:r>
            <a:r>
              <a:rPr lang="en-GB" sz="3500" dirty="0" smtClean="0">
                <a:solidFill>
                  <a:schemeClr val="tx1">
                    <a:lumMod val="85000"/>
                    <a:lumOff val="15000"/>
                  </a:schemeClr>
                </a:solidFill>
                <a:latin typeface="Gill Sans MT" panose="020B0502020104020203" pitchFamily="34" charset="0"/>
              </a:rPr>
              <a:t>your </a:t>
            </a:r>
            <a:r>
              <a:rPr lang="en-GB" sz="3500" dirty="0" smtClean="0">
                <a:solidFill>
                  <a:srgbClr val="008000"/>
                </a:solidFill>
                <a:latin typeface="Gill Sans MT" panose="020B0502020104020203" pitchFamily="34" charset="0"/>
              </a:rPr>
              <a:t>Juris-M </a:t>
            </a:r>
            <a:r>
              <a:rPr lang="en-GB" sz="3500" dirty="0" smtClean="0">
                <a:solidFill>
                  <a:schemeClr val="tx1">
                    <a:lumMod val="85000"/>
                    <a:lumOff val="15000"/>
                  </a:schemeClr>
                </a:solidFill>
                <a:latin typeface="Gill Sans MT" panose="020B0502020104020203" pitchFamily="34" charset="0"/>
              </a:rPr>
              <a:t>library</a:t>
            </a:r>
            <a:r>
              <a:rPr lang="en-GB" sz="3500" dirty="0">
                <a:solidFill>
                  <a:schemeClr val="tx1">
                    <a:lumMod val="85000"/>
                    <a:lumOff val="15000"/>
                  </a:schemeClr>
                </a:solidFill>
                <a:latin typeface="Gill Sans MT" panose="020B0502020104020203" pitchFamily="34" charset="0"/>
              </a:rPr>
              <a:t>.</a:t>
            </a:r>
            <a:endParaRPr lang="en-GB" sz="3500" dirty="0">
              <a:latin typeface="Gill Sans MT" panose="020B0502020104020203" pitchFamily="34" charset="0"/>
            </a:endParaRPr>
          </a:p>
        </p:txBody>
      </p:sp>
      <p:sp>
        <p:nvSpPr>
          <p:cNvPr id="6" name="Right Arrow 5"/>
          <p:cNvSpPr/>
          <p:nvPr/>
        </p:nvSpPr>
        <p:spPr>
          <a:xfrm rot="1583290">
            <a:off x="11161784" y="2169175"/>
            <a:ext cx="420026" cy="116692"/>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096" b="50083"/>
          <a:stretch/>
        </p:blipFill>
        <p:spPr>
          <a:xfrm>
            <a:off x="0" y="2342508"/>
            <a:ext cx="12192000" cy="4515492"/>
          </a:xfrm>
          <a:prstGeom prst="rect">
            <a:avLst/>
          </a:prstGeom>
        </p:spPr>
      </p:pic>
      <p:sp>
        <p:nvSpPr>
          <p:cNvPr id="5" name="Oval 4"/>
          <p:cNvSpPr/>
          <p:nvPr/>
        </p:nvSpPr>
        <p:spPr>
          <a:xfrm>
            <a:off x="11596800" y="2309738"/>
            <a:ext cx="290400" cy="35127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4120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642"/>
            <a:ext cx="10515600" cy="1325563"/>
          </a:xfrm>
        </p:spPr>
        <p:txBody>
          <a:bodyPr>
            <a:normAutofit/>
          </a:bodyPr>
          <a:lstStyle/>
          <a:p>
            <a:pPr algn="ctr"/>
            <a:r>
              <a:rPr lang="en-GB" sz="4500" b="1" dirty="0" smtClean="0">
                <a:solidFill>
                  <a:srgbClr val="004861"/>
                </a:solidFill>
                <a:latin typeface="Georgia" panose="02040502050405020303" pitchFamily="18" charset="0"/>
              </a:rPr>
              <a:t>Today’s session</a:t>
            </a:r>
            <a:endParaRPr lang="en-GB" sz="4500" b="1" dirty="0">
              <a:solidFill>
                <a:srgbClr val="004861"/>
              </a:solidFill>
              <a:latin typeface="Georgia" panose="02040502050405020303" pitchFamily="18" charset="0"/>
            </a:endParaRPr>
          </a:p>
        </p:txBody>
      </p:sp>
      <p:sp>
        <p:nvSpPr>
          <p:cNvPr id="3" name="Content Placeholder 2"/>
          <p:cNvSpPr>
            <a:spLocks noGrp="1"/>
          </p:cNvSpPr>
          <p:nvPr>
            <p:ph idx="1"/>
          </p:nvPr>
        </p:nvSpPr>
        <p:spPr>
          <a:xfrm>
            <a:off x="838200" y="1392739"/>
            <a:ext cx="11353800" cy="4688191"/>
          </a:xfrm>
        </p:spPr>
        <p:txBody>
          <a:bodyPr>
            <a:noAutofit/>
          </a:bodyPr>
          <a:lstStyle/>
          <a:p>
            <a:pPr fontAlgn="base">
              <a:buClr>
                <a:srgbClr val="004861"/>
              </a:buClr>
            </a:pPr>
            <a:r>
              <a:rPr lang="en-GB" sz="3500" dirty="0" smtClean="0">
                <a:solidFill>
                  <a:srgbClr val="981F21"/>
                </a:solidFill>
                <a:latin typeface="Gill Sans MT" panose="020B0502020104020203" pitchFamily="34" charset="0"/>
              </a:rPr>
              <a:t>Zotero</a:t>
            </a:r>
            <a:r>
              <a:rPr lang="en-GB" sz="3500" dirty="0">
                <a:solidFill>
                  <a:schemeClr val="tx1">
                    <a:lumMod val="85000"/>
                    <a:lumOff val="15000"/>
                  </a:schemeClr>
                </a:solidFill>
                <a:latin typeface="Gill Sans MT" panose="020B0502020104020203" pitchFamily="34" charset="0"/>
              </a:rPr>
              <a:t>+</a:t>
            </a:r>
            <a:r>
              <a:rPr lang="en-GB" sz="3500" dirty="0" smtClean="0">
                <a:solidFill>
                  <a:srgbClr val="008000"/>
                </a:solidFill>
                <a:latin typeface="Gill Sans MT" panose="020B0502020104020203" pitchFamily="34" charset="0"/>
              </a:rPr>
              <a:t>Juris-M</a:t>
            </a:r>
            <a:r>
              <a:rPr lang="en-GB" sz="3500" dirty="0" smtClean="0">
                <a:solidFill>
                  <a:schemeClr val="tx1">
                    <a:lumMod val="85000"/>
                    <a:lumOff val="15000"/>
                  </a:schemeClr>
                </a:solidFill>
                <a:latin typeface="Gill Sans MT" panose="020B0502020104020203" pitchFamily="34" charset="0"/>
              </a:rPr>
              <a:t>: what they are and how they work</a:t>
            </a:r>
            <a:endParaRPr lang="en-GB" sz="100" dirty="0" smtClean="0">
              <a:solidFill>
                <a:schemeClr val="tx1">
                  <a:lumMod val="85000"/>
                  <a:lumOff val="15000"/>
                </a:schemeClr>
              </a:solidFill>
              <a:latin typeface="Gill Sans MT" panose="020B0502020104020203" pitchFamily="34" charset="0"/>
            </a:endParaRPr>
          </a:p>
          <a:p>
            <a:pPr fontAlgn="base">
              <a:buClr>
                <a:srgbClr val="004861"/>
              </a:buClr>
            </a:pPr>
            <a:r>
              <a:rPr lang="en-GB" sz="3500" dirty="0" smtClean="0">
                <a:solidFill>
                  <a:schemeClr val="tx1">
                    <a:lumMod val="85000"/>
                    <a:lumOff val="15000"/>
                  </a:schemeClr>
                </a:solidFill>
                <a:latin typeface="Gill Sans MT" panose="020B0502020104020203" pitchFamily="34" charset="0"/>
              </a:rPr>
              <a:t>Getting Started: downloading and syncing </a:t>
            </a:r>
            <a:r>
              <a:rPr lang="en-GB" sz="3500" dirty="0" smtClean="0">
                <a:solidFill>
                  <a:srgbClr val="981F21"/>
                </a:solidFill>
                <a:latin typeface="Gill Sans MT" panose="020B0502020104020203" pitchFamily="34" charset="0"/>
              </a:rPr>
              <a:t>Zotero</a:t>
            </a:r>
            <a:r>
              <a:rPr lang="en-GB" sz="3500" dirty="0" smtClean="0">
                <a:solidFill>
                  <a:schemeClr val="tx1">
                    <a:lumMod val="85000"/>
                    <a:lumOff val="15000"/>
                  </a:schemeClr>
                </a:solidFill>
                <a:latin typeface="Gill Sans MT" panose="020B0502020104020203" pitchFamily="34" charset="0"/>
              </a:rPr>
              <a:t>+</a:t>
            </a:r>
            <a:r>
              <a:rPr lang="en-GB" sz="3500" dirty="0" smtClean="0">
                <a:solidFill>
                  <a:srgbClr val="008000"/>
                </a:solidFill>
                <a:latin typeface="Gill Sans MT" panose="020B0502020104020203" pitchFamily="34" charset="0"/>
              </a:rPr>
              <a:t>Juris-M</a:t>
            </a:r>
            <a:endParaRPr lang="en-GB" sz="100" dirty="0">
              <a:solidFill>
                <a:schemeClr val="tx1">
                  <a:lumMod val="85000"/>
                  <a:lumOff val="15000"/>
                </a:schemeClr>
              </a:solidFill>
              <a:latin typeface="Gill Sans MT" panose="020B0502020104020203" pitchFamily="34" charset="0"/>
            </a:endParaRPr>
          </a:p>
          <a:p>
            <a:pPr fontAlgn="base">
              <a:buClr>
                <a:srgbClr val="004861"/>
              </a:buClr>
            </a:pPr>
            <a:r>
              <a:rPr lang="en-GB" sz="3500" dirty="0" smtClean="0">
                <a:solidFill>
                  <a:schemeClr val="tx1">
                    <a:lumMod val="85000"/>
                    <a:lumOff val="15000"/>
                  </a:schemeClr>
                </a:solidFill>
                <a:latin typeface="Gill Sans MT" panose="020B0502020104020203" pitchFamily="34" charset="0"/>
              </a:rPr>
              <a:t>Adding items to your </a:t>
            </a:r>
            <a:r>
              <a:rPr lang="en-GB" sz="3500" dirty="0" smtClean="0">
                <a:solidFill>
                  <a:srgbClr val="008000"/>
                </a:solidFill>
                <a:latin typeface="Gill Sans MT" panose="020B0502020104020203" pitchFamily="34" charset="0"/>
              </a:rPr>
              <a:t>Juris-M</a:t>
            </a:r>
            <a:r>
              <a:rPr lang="en-GB" sz="3500" dirty="0" smtClean="0">
                <a:solidFill>
                  <a:schemeClr val="tx1">
                    <a:lumMod val="85000"/>
                    <a:lumOff val="15000"/>
                  </a:schemeClr>
                </a:solidFill>
                <a:latin typeface="Gill Sans MT" panose="020B0502020104020203" pitchFamily="34" charset="0"/>
              </a:rPr>
              <a:t> Library</a:t>
            </a:r>
          </a:p>
          <a:p>
            <a:pPr marL="914400" lvl="2" indent="0" fontAlgn="base">
              <a:buClr>
                <a:srgbClr val="004861"/>
              </a:buClr>
              <a:buNone/>
            </a:pPr>
            <a:r>
              <a:rPr lang="en-GB" sz="2700" dirty="0" smtClean="0">
                <a:solidFill>
                  <a:schemeClr val="tx1">
                    <a:lumMod val="85000"/>
                    <a:lumOff val="15000"/>
                  </a:schemeClr>
                </a:solidFill>
                <a:latin typeface="Gill Sans MT" panose="020B0502020104020203" pitchFamily="34" charset="0"/>
              </a:rPr>
              <a:t>1. Downloading and importing records from </a:t>
            </a:r>
            <a:r>
              <a:rPr lang="en-GB" sz="2700" dirty="0" smtClean="0">
                <a:solidFill>
                  <a:schemeClr val="tx1">
                    <a:lumMod val="85000"/>
                    <a:lumOff val="15000"/>
                  </a:schemeClr>
                </a:solidFill>
                <a:latin typeface="Gill Sans MT" panose="020B0502020104020203" pitchFamily="34" charset="0"/>
              </a:rPr>
              <a:t>Primo</a:t>
            </a:r>
            <a:r>
              <a:rPr lang="en-GB" sz="2700" dirty="0" smtClean="0">
                <a:solidFill>
                  <a:schemeClr val="tx1">
                    <a:lumMod val="85000"/>
                    <a:lumOff val="15000"/>
                  </a:schemeClr>
                </a:solidFill>
                <a:latin typeface="Gill Sans MT" panose="020B0502020104020203" pitchFamily="34" charset="0"/>
              </a:rPr>
              <a:t> </a:t>
            </a:r>
            <a:r>
              <a:rPr lang="en-GB" sz="2700" dirty="0" smtClean="0">
                <a:solidFill>
                  <a:schemeClr val="tx1">
                    <a:lumMod val="85000"/>
                    <a:lumOff val="15000"/>
                  </a:schemeClr>
                </a:solidFill>
                <a:latin typeface="Gill Sans MT" panose="020B0502020104020203" pitchFamily="34" charset="0"/>
              </a:rPr>
              <a:t>&amp; Desktop</a:t>
            </a:r>
            <a:endParaRPr lang="en-GB" sz="100" dirty="0">
              <a:solidFill>
                <a:schemeClr val="tx1">
                  <a:lumMod val="85000"/>
                  <a:lumOff val="15000"/>
                </a:schemeClr>
              </a:solidFill>
              <a:latin typeface="Gill Sans MT" panose="020B0502020104020203" pitchFamily="34" charset="0"/>
            </a:endParaRPr>
          </a:p>
          <a:p>
            <a:pPr marL="914400" lvl="2" indent="0" fontAlgn="base">
              <a:buClr>
                <a:srgbClr val="004861"/>
              </a:buClr>
              <a:buNone/>
            </a:pPr>
            <a:r>
              <a:rPr lang="en-GB" sz="2700" dirty="0" smtClean="0">
                <a:solidFill>
                  <a:schemeClr val="tx1">
                    <a:lumMod val="85000"/>
                    <a:lumOff val="15000"/>
                  </a:schemeClr>
                </a:solidFill>
                <a:latin typeface="Gill Sans MT" panose="020B0502020104020203" pitchFamily="34" charset="0"/>
              </a:rPr>
              <a:t>2. Using the </a:t>
            </a:r>
            <a:r>
              <a:rPr lang="en-GB" sz="2700" dirty="0" smtClean="0">
                <a:solidFill>
                  <a:srgbClr val="008000"/>
                </a:solidFill>
                <a:latin typeface="Gill Sans MT" panose="020B0502020104020203" pitchFamily="34" charset="0"/>
              </a:rPr>
              <a:t>Juris-M</a:t>
            </a:r>
            <a:r>
              <a:rPr lang="en-GB" sz="2700" dirty="0" smtClean="0">
                <a:solidFill>
                  <a:schemeClr val="tx1">
                    <a:lumMod val="85000"/>
                    <a:lumOff val="15000"/>
                  </a:schemeClr>
                </a:solidFill>
                <a:latin typeface="Gill Sans MT" panose="020B0502020104020203" pitchFamily="34" charset="0"/>
              </a:rPr>
              <a:t> connector to capture web resources</a:t>
            </a:r>
            <a:endParaRPr lang="en-GB" sz="100" dirty="0" smtClean="0">
              <a:solidFill>
                <a:schemeClr val="tx1">
                  <a:lumMod val="85000"/>
                  <a:lumOff val="15000"/>
                </a:schemeClr>
              </a:solidFill>
              <a:latin typeface="Gill Sans MT" panose="020B0502020104020203" pitchFamily="34" charset="0"/>
            </a:endParaRPr>
          </a:p>
          <a:p>
            <a:pPr marL="914400" lvl="2" indent="0" fontAlgn="base">
              <a:buClr>
                <a:srgbClr val="004861"/>
              </a:buClr>
              <a:buNone/>
            </a:pPr>
            <a:r>
              <a:rPr lang="en-GB" sz="2700" dirty="0" smtClean="0">
                <a:solidFill>
                  <a:schemeClr val="tx1">
                    <a:lumMod val="85000"/>
                    <a:lumOff val="15000"/>
                  </a:schemeClr>
                </a:solidFill>
                <a:latin typeface="Gill Sans MT" panose="020B0502020104020203" pitchFamily="34" charset="0"/>
              </a:rPr>
              <a:t>3. Manually adding items from Lexis and Westlaw</a:t>
            </a:r>
          </a:p>
          <a:p>
            <a:pPr fontAlgn="base">
              <a:buClr>
                <a:srgbClr val="004861"/>
              </a:buClr>
            </a:pPr>
            <a:r>
              <a:rPr lang="en-GB" sz="3500" dirty="0" smtClean="0">
                <a:solidFill>
                  <a:srgbClr val="008000"/>
                </a:solidFill>
                <a:latin typeface="Gill Sans MT" panose="020B0502020104020203" pitchFamily="34" charset="0"/>
              </a:rPr>
              <a:t>Juris-M</a:t>
            </a:r>
            <a:r>
              <a:rPr lang="en-GB" sz="3500" dirty="0" smtClean="0">
                <a:solidFill>
                  <a:schemeClr val="tx1">
                    <a:lumMod val="85000"/>
                    <a:lumOff val="15000"/>
                  </a:schemeClr>
                </a:solidFill>
                <a:latin typeface="Gill Sans MT" panose="020B0502020104020203" pitchFamily="34" charset="0"/>
              </a:rPr>
              <a:t> </a:t>
            </a:r>
            <a:r>
              <a:rPr lang="en-GB" sz="3500" dirty="0">
                <a:solidFill>
                  <a:schemeClr val="tx1">
                    <a:lumMod val="85000"/>
                    <a:lumOff val="15000"/>
                  </a:schemeClr>
                </a:solidFill>
                <a:latin typeface="Gill Sans MT" panose="020B0502020104020203" pitchFamily="34" charset="0"/>
              </a:rPr>
              <a:t>L</a:t>
            </a:r>
            <a:r>
              <a:rPr lang="en-GB" sz="3500" dirty="0" smtClean="0">
                <a:solidFill>
                  <a:schemeClr val="tx1">
                    <a:lumMod val="85000"/>
                    <a:lumOff val="15000"/>
                  </a:schemeClr>
                </a:solidFill>
                <a:latin typeface="Gill Sans MT" panose="020B0502020104020203" pitchFamily="34" charset="0"/>
              </a:rPr>
              <a:t>ibrary functionality: attachments, notes and folders </a:t>
            </a:r>
          </a:p>
          <a:p>
            <a:pPr fontAlgn="base">
              <a:buClr>
                <a:srgbClr val="004861"/>
              </a:buClr>
            </a:pPr>
            <a:r>
              <a:rPr lang="en-GB" sz="3500" dirty="0" smtClean="0">
                <a:solidFill>
                  <a:schemeClr val="tx1">
                    <a:lumMod val="85000"/>
                    <a:lumOff val="15000"/>
                  </a:schemeClr>
                </a:solidFill>
                <a:latin typeface="Gill Sans MT" panose="020B0502020104020203" pitchFamily="34" charset="0"/>
              </a:rPr>
              <a:t>Adding citations to word with </a:t>
            </a:r>
            <a:r>
              <a:rPr lang="en-GB" sz="3500" dirty="0" smtClean="0">
                <a:solidFill>
                  <a:srgbClr val="981F21"/>
                </a:solidFill>
                <a:latin typeface="Gill Sans MT" panose="020B0502020104020203" pitchFamily="34" charset="0"/>
              </a:rPr>
              <a:t>Zotero</a:t>
            </a:r>
            <a:r>
              <a:rPr lang="en-GB" sz="3500" dirty="0" smtClean="0">
                <a:solidFill>
                  <a:schemeClr val="tx1">
                    <a:lumMod val="85000"/>
                    <a:lumOff val="15000"/>
                  </a:schemeClr>
                </a:solidFill>
                <a:latin typeface="Gill Sans MT" panose="020B0502020104020203" pitchFamily="34" charset="0"/>
              </a:rPr>
              <a:t> plugin</a:t>
            </a:r>
          </a:p>
          <a:p>
            <a:pPr fontAlgn="base">
              <a:buClr>
                <a:srgbClr val="004861"/>
              </a:buClr>
            </a:pPr>
            <a:r>
              <a:rPr lang="en-GB" sz="3500" dirty="0" smtClean="0">
                <a:solidFill>
                  <a:schemeClr val="tx1">
                    <a:lumMod val="85000"/>
                    <a:lumOff val="15000"/>
                  </a:schemeClr>
                </a:solidFill>
                <a:latin typeface="Gill Sans MT" panose="020B0502020104020203" pitchFamily="34" charset="0"/>
              </a:rPr>
              <a:t>Further support</a:t>
            </a:r>
            <a:endParaRPr lang="en-GB" sz="3500" dirty="0">
              <a:solidFill>
                <a:schemeClr val="tx1">
                  <a:lumMod val="85000"/>
                  <a:lumOff val="15000"/>
                </a:schemeClr>
              </a:solidFill>
              <a:latin typeface="Gill Sans MT" panose="020B0502020104020203" pitchFamily="34" charset="0"/>
            </a:endParaRPr>
          </a:p>
        </p:txBody>
      </p:sp>
    </p:spTree>
    <p:extLst>
      <p:ext uri="{BB962C8B-B14F-4D97-AF65-F5344CB8AC3E}">
        <p14:creationId xmlns:p14="http://schemas.microsoft.com/office/powerpoint/2010/main" val="1514225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327872"/>
            <a:ext cx="12192000" cy="1129825"/>
          </a:xfrm>
        </p:spPr>
        <p:txBody>
          <a:bodyPr>
            <a:noAutofit/>
          </a:bodyPr>
          <a:lstStyle/>
          <a:p>
            <a:r>
              <a:rPr lang="en-US" sz="5000" b="1" dirty="0" smtClean="0">
                <a:latin typeface="Georgia" panose="02040502050405020303" pitchFamily="18" charset="0"/>
              </a:rPr>
              <a:t>3. Adding items </a:t>
            </a:r>
            <a:br>
              <a:rPr lang="en-US" sz="5000" b="1" dirty="0" smtClean="0">
                <a:latin typeface="Georgia" panose="02040502050405020303" pitchFamily="18" charset="0"/>
              </a:rPr>
            </a:br>
            <a:r>
              <a:rPr lang="en-US" sz="5000" b="1" dirty="0" smtClean="0">
                <a:solidFill>
                  <a:schemeClr val="bg1"/>
                </a:solidFill>
                <a:latin typeface="Georgia" panose="02040502050405020303" pitchFamily="18" charset="0"/>
              </a:rPr>
              <a:t>to your library </a:t>
            </a:r>
            <a:r>
              <a:rPr lang="en-US" sz="5000" b="1" dirty="0" smtClean="0">
                <a:latin typeface="Georgia" panose="02040502050405020303" pitchFamily="18" charset="0"/>
              </a:rPr>
              <a:t/>
            </a:r>
            <a:br>
              <a:rPr lang="en-US" sz="5000" b="1" dirty="0" smtClean="0">
                <a:latin typeface="Georgia" panose="02040502050405020303" pitchFamily="18" charset="0"/>
              </a:rPr>
            </a:br>
            <a:r>
              <a:rPr lang="en-US" sz="5000" b="1" dirty="0" smtClean="0">
                <a:solidFill>
                  <a:schemeClr val="bg1">
                    <a:lumMod val="95000"/>
                  </a:schemeClr>
                </a:solidFill>
                <a:latin typeface="Georgia" panose="02040502050405020303" pitchFamily="18" charset="0"/>
              </a:rPr>
              <a:t>manually in Juris-M</a:t>
            </a:r>
            <a:endParaRPr lang="en-US" sz="5000" b="1" dirty="0">
              <a:solidFill>
                <a:schemeClr val="bg1">
                  <a:lumMod val="95000"/>
                </a:schemeClr>
              </a:solidFill>
              <a:latin typeface="Georgia" panose="02040502050405020303" pitchFamily="18" charset="0"/>
            </a:endParaRPr>
          </a:p>
        </p:txBody>
      </p:sp>
    </p:spTree>
    <p:extLst>
      <p:ext uri="{BB962C8B-B14F-4D97-AF65-F5344CB8AC3E}">
        <p14:creationId xmlns:p14="http://schemas.microsoft.com/office/powerpoint/2010/main" val="266017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952" y="542585"/>
            <a:ext cx="6203444" cy="5786199"/>
          </a:xfrm>
          <a:prstGeom prst="rect">
            <a:avLst/>
          </a:prstGeom>
          <a:noFill/>
        </p:spPr>
        <p:txBody>
          <a:bodyPr wrap="square" rtlCol="0">
            <a:spAutoFit/>
          </a:bodyPr>
          <a:lstStyle/>
          <a:p>
            <a:r>
              <a:rPr lang="en-GB" sz="3500" dirty="0" smtClean="0">
                <a:solidFill>
                  <a:schemeClr val="tx1">
                    <a:lumMod val="85000"/>
                    <a:lumOff val="15000"/>
                  </a:schemeClr>
                </a:solidFill>
                <a:latin typeface="Gill Sans MT" panose="020B0502020104020203" pitchFamily="34" charset="0"/>
              </a:rPr>
              <a:t>Unfortunately because of the way that some Law databases operate, items have to be added manually to your  Juris-M library.</a:t>
            </a:r>
          </a:p>
          <a:p>
            <a:endParaRPr lang="en-GB" sz="3500" dirty="0" smtClean="0">
              <a:solidFill>
                <a:srgbClr val="008000"/>
              </a:solidFill>
              <a:latin typeface="Gill Sans MT" panose="020B0502020104020203" pitchFamily="34" charset="0"/>
            </a:endParaRPr>
          </a:p>
          <a:p>
            <a:r>
              <a:rPr lang="en-GB" sz="4000" b="1" dirty="0" smtClean="0">
                <a:solidFill>
                  <a:schemeClr val="tx1">
                    <a:lumMod val="85000"/>
                    <a:lumOff val="15000"/>
                  </a:schemeClr>
                </a:solidFill>
                <a:latin typeface="Georgia" panose="02040502050405020303" pitchFamily="18" charset="0"/>
              </a:rPr>
              <a:t>1. </a:t>
            </a:r>
            <a:r>
              <a:rPr lang="en-GB" sz="3500" dirty="0" smtClean="0">
                <a:solidFill>
                  <a:schemeClr val="tx1">
                    <a:lumMod val="85000"/>
                    <a:lumOff val="15000"/>
                  </a:schemeClr>
                </a:solidFill>
                <a:latin typeface="Gill Sans MT" panose="020B0502020104020203" pitchFamily="34" charset="0"/>
              </a:rPr>
              <a:t>In Juris-M click on </a:t>
            </a:r>
            <a:r>
              <a:rPr lang="en-GB" sz="3500" dirty="0" smtClean="0">
                <a:solidFill>
                  <a:srgbClr val="008000"/>
                </a:solidFill>
                <a:latin typeface="Gill Sans MT" panose="020B0502020104020203" pitchFamily="34" charset="0"/>
              </a:rPr>
              <a:t>File</a:t>
            </a:r>
            <a:r>
              <a:rPr lang="en-GB" sz="3500" dirty="0" smtClean="0">
                <a:solidFill>
                  <a:schemeClr val="tx1">
                    <a:lumMod val="85000"/>
                    <a:lumOff val="15000"/>
                  </a:schemeClr>
                </a:solidFill>
                <a:latin typeface="Gill Sans MT" panose="020B0502020104020203" pitchFamily="34" charset="0"/>
              </a:rPr>
              <a:t>                   </a:t>
            </a:r>
          </a:p>
          <a:p>
            <a:r>
              <a:rPr lang="en-GB" sz="3500" dirty="0" smtClean="0">
                <a:solidFill>
                  <a:schemeClr val="tx1">
                    <a:lumMod val="85000"/>
                    <a:lumOff val="15000"/>
                  </a:schemeClr>
                </a:solidFill>
                <a:latin typeface="Gill Sans MT" panose="020B0502020104020203" pitchFamily="34" charset="0"/>
              </a:rPr>
              <a:t>     and </a:t>
            </a:r>
            <a:r>
              <a:rPr lang="en-GB" sz="3500" dirty="0" smtClean="0">
                <a:solidFill>
                  <a:srgbClr val="008000"/>
                </a:solidFill>
                <a:latin typeface="Gill Sans MT" panose="020B0502020104020203" pitchFamily="34" charset="0"/>
              </a:rPr>
              <a:t>New Item.</a:t>
            </a:r>
          </a:p>
          <a:p>
            <a:endParaRPr lang="en-GB" sz="1000" dirty="0" smtClean="0">
              <a:solidFill>
                <a:srgbClr val="008000"/>
              </a:solidFill>
              <a:latin typeface="Gill Sans MT" panose="020B0502020104020203" pitchFamily="34" charset="0"/>
            </a:endParaRPr>
          </a:p>
          <a:p>
            <a:r>
              <a:rPr lang="en-GB" sz="4000" b="1" dirty="0" smtClean="0">
                <a:solidFill>
                  <a:schemeClr val="tx1">
                    <a:lumMod val="85000"/>
                    <a:lumOff val="15000"/>
                  </a:schemeClr>
                </a:solidFill>
                <a:latin typeface="Georgia" panose="02040502050405020303" pitchFamily="18" charset="0"/>
              </a:rPr>
              <a:t>2. </a:t>
            </a:r>
            <a:r>
              <a:rPr lang="en-GB" sz="3500" dirty="0" smtClean="0">
                <a:solidFill>
                  <a:schemeClr val="tx1">
                    <a:lumMod val="85000"/>
                    <a:lumOff val="15000"/>
                  </a:schemeClr>
                </a:solidFill>
                <a:latin typeface="Gill Sans MT" panose="020B0502020104020203" pitchFamily="34" charset="0"/>
              </a:rPr>
              <a:t>Select the type of item that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you wish to add e.g.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a:t>
            </a:r>
            <a:r>
              <a:rPr lang="en-GB" sz="3500" dirty="0" smtClean="0">
                <a:solidFill>
                  <a:srgbClr val="008000"/>
                </a:solidFill>
                <a:latin typeface="Gill Sans MT" panose="020B0502020104020203" pitchFamily="34" charset="0"/>
              </a:rPr>
              <a:t>Case</a:t>
            </a:r>
            <a:r>
              <a:rPr lang="en-GB" sz="3500" dirty="0" smtClean="0">
                <a:solidFill>
                  <a:schemeClr val="tx1">
                    <a:lumMod val="85000"/>
                    <a:lumOff val="15000"/>
                  </a:schemeClr>
                </a:solidFill>
                <a:latin typeface="Gill Sans MT" panose="020B0502020104020203" pitchFamily="34" charset="0"/>
              </a:rPr>
              <a:t> or </a:t>
            </a:r>
            <a:r>
              <a:rPr lang="en-GB" sz="3500" dirty="0" smtClean="0">
                <a:solidFill>
                  <a:srgbClr val="008000"/>
                </a:solidFill>
                <a:latin typeface="Gill Sans MT" panose="020B0502020104020203" pitchFamily="34" charset="0"/>
              </a:rPr>
              <a:t>Statute</a:t>
            </a:r>
            <a:r>
              <a:rPr lang="en-GB" sz="3500" dirty="0" smtClean="0">
                <a:solidFill>
                  <a:schemeClr val="tx1">
                    <a:lumMod val="85000"/>
                    <a:lumOff val="15000"/>
                  </a:schemeClr>
                </a:solidFill>
                <a:latin typeface="Gill Sans MT" panose="020B0502020104020203" pitchFamily="34" charset="0"/>
              </a:rPr>
              <a:t>.</a:t>
            </a:r>
          </a:p>
        </p:txBody>
      </p:sp>
      <p:sp>
        <p:nvSpPr>
          <p:cNvPr id="9" name="Rectangle 8"/>
          <p:cNvSpPr/>
          <p:nvPr/>
        </p:nvSpPr>
        <p:spPr>
          <a:xfrm>
            <a:off x="338783" y="4744948"/>
            <a:ext cx="436338" cy="1323439"/>
          </a:xfrm>
          <a:prstGeom prst="rect">
            <a:avLst/>
          </a:prstGeom>
        </p:spPr>
        <p:txBody>
          <a:bodyPr wrap="none">
            <a:spAutoFit/>
          </a:bodyPr>
          <a:lstStyle/>
          <a:p>
            <a:r>
              <a:rPr lang="en-GB" sz="4000" b="1" dirty="0">
                <a:solidFill>
                  <a:schemeClr val="bg1"/>
                </a:solidFill>
                <a:latin typeface="Georgia" panose="02040502050405020303" pitchFamily="18" charset="0"/>
              </a:rPr>
              <a:t>1</a:t>
            </a:r>
          </a:p>
          <a:p>
            <a:endParaRPr lang="en-GB" sz="4000" b="1" dirty="0">
              <a:solidFill>
                <a:schemeClr val="bg1"/>
              </a:solidFill>
              <a:latin typeface="Georgia" panose="02040502050405020303" pitchFamily="18" charset="0"/>
            </a:endParaRPr>
          </a:p>
        </p:txBody>
      </p:sp>
      <p:sp>
        <p:nvSpPr>
          <p:cNvPr id="15" name="Rectangle 14"/>
          <p:cNvSpPr/>
          <p:nvPr/>
        </p:nvSpPr>
        <p:spPr>
          <a:xfrm>
            <a:off x="8775022" y="5853575"/>
            <a:ext cx="518091" cy="707886"/>
          </a:xfrm>
          <a:prstGeom prst="rect">
            <a:avLst/>
          </a:prstGeom>
        </p:spPr>
        <p:txBody>
          <a:bodyPr wrap="none">
            <a:spAutoFit/>
          </a:bodyPr>
          <a:lstStyle/>
          <a:p>
            <a:r>
              <a:rPr lang="en-GB" sz="4000" b="1" dirty="0">
                <a:solidFill>
                  <a:schemeClr val="bg1"/>
                </a:solidFill>
                <a:latin typeface="Georgia" panose="02040502050405020303" pitchFamily="18" charset="0"/>
              </a:rPr>
              <a:t>4</a:t>
            </a:r>
            <a:endParaRPr lang="en-GB" sz="4000"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8463"/>
          <a:stretch/>
        </p:blipFill>
        <p:spPr>
          <a:xfrm>
            <a:off x="7244197" y="544529"/>
            <a:ext cx="4353956" cy="5630240"/>
          </a:xfrm>
          <a:prstGeom prst="rect">
            <a:avLst/>
          </a:prstGeom>
        </p:spPr>
      </p:pic>
      <p:sp>
        <p:nvSpPr>
          <p:cNvPr id="8" name="Pentagon 7"/>
          <p:cNvSpPr/>
          <p:nvPr/>
        </p:nvSpPr>
        <p:spPr>
          <a:xfrm rot="10800000">
            <a:off x="11598152" y="3395604"/>
            <a:ext cx="593845" cy="412679"/>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7150813" y="3000053"/>
            <a:ext cx="2712377" cy="3174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41460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951" y="542585"/>
            <a:ext cx="6593857" cy="5786199"/>
          </a:xfrm>
          <a:prstGeom prst="rect">
            <a:avLst/>
          </a:prstGeom>
          <a:noFill/>
        </p:spPr>
        <p:txBody>
          <a:bodyPr wrap="square" rtlCol="0">
            <a:spAutoFit/>
          </a:bodyPr>
          <a:lstStyle/>
          <a:p>
            <a:r>
              <a:rPr lang="en-GB" sz="4000" b="1" dirty="0">
                <a:solidFill>
                  <a:schemeClr val="tx1">
                    <a:lumMod val="85000"/>
                    <a:lumOff val="15000"/>
                  </a:schemeClr>
                </a:solidFill>
                <a:latin typeface="Georgia" panose="02040502050405020303" pitchFamily="18" charset="0"/>
              </a:rPr>
              <a:t>3</a:t>
            </a:r>
            <a:r>
              <a:rPr lang="en-GB" sz="4000" b="1" dirty="0" smtClean="0">
                <a:solidFill>
                  <a:schemeClr val="tx1">
                    <a:lumMod val="85000"/>
                    <a:lumOff val="15000"/>
                  </a:schemeClr>
                </a:solidFill>
                <a:latin typeface="Georgia" panose="02040502050405020303" pitchFamily="18" charset="0"/>
              </a:rPr>
              <a:t>. </a:t>
            </a:r>
            <a:r>
              <a:rPr lang="en-GB" sz="3500" dirty="0" smtClean="0">
                <a:solidFill>
                  <a:schemeClr val="tx1">
                    <a:lumMod val="85000"/>
                    <a:lumOff val="15000"/>
                  </a:schemeClr>
                </a:solidFill>
                <a:latin typeface="Gill Sans MT" panose="020B0502020104020203" pitchFamily="34" charset="0"/>
              </a:rPr>
              <a:t>Add the relevant </a:t>
            </a:r>
            <a:r>
              <a:rPr lang="en-GB" sz="3500" dirty="0" smtClean="0">
                <a:solidFill>
                  <a:srgbClr val="008000"/>
                </a:solidFill>
                <a:latin typeface="Gill Sans MT" panose="020B0502020104020203" pitchFamily="34" charset="0"/>
              </a:rPr>
              <a:t>information</a:t>
            </a:r>
            <a:r>
              <a:rPr lang="en-GB" sz="3500" dirty="0" smtClean="0">
                <a:solidFill>
                  <a:schemeClr val="tx1">
                    <a:lumMod val="85000"/>
                    <a:lumOff val="15000"/>
                  </a:schemeClr>
                </a:solidFill>
                <a:latin typeface="Gill Sans MT" panose="020B0502020104020203" pitchFamily="34" charset="0"/>
              </a:rPr>
              <a:t>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to the record by completing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the form on the right side of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the page – simply click in the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field that you need to edit.</a:t>
            </a:r>
          </a:p>
          <a:p>
            <a:endParaRPr lang="en-GB" sz="1000" dirty="0" smtClean="0">
              <a:solidFill>
                <a:srgbClr val="008000"/>
              </a:solidFill>
              <a:latin typeface="Gill Sans MT" panose="020B0502020104020203" pitchFamily="34" charset="0"/>
            </a:endParaRPr>
          </a:p>
          <a:p>
            <a:r>
              <a:rPr lang="en-GB" sz="4000" b="1" dirty="0">
                <a:solidFill>
                  <a:schemeClr val="tx1">
                    <a:lumMod val="85000"/>
                    <a:lumOff val="15000"/>
                  </a:schemeClr>
                </a:solidFill>
                <a:latin typeface="Georgia" panose="02040502050405020303" pitchFamily="18" charset="0"/>
              </a:rPr>
              <a:t>4</a:t>
            </a:r>
            <a:r>
              <a:rPr lang="en-GB" sz="4000" b="1" dirty="0" smtClean="0">
                <a:solidFill>
                  <a:schemeClr val="tx1">
                    <a:lumMod val="85000"/>
                    <a:lumOff val="15000"/>
                  </a:schemeClr>
                </a:solidFill>
                <a:latin typeface="Georgia" panose="02040502050405020303" pitchFamily="18" charset="0"/>
              </a:rPr>
              <a:t>. </a:t>
            </a:r>
            <a:r>
              <a:rPr lang="en-GB" sz="3500" dirty="0" smtClean="0">
                <a:solidFill>
                  <a:schemeClr val="tx1">
                    <a:lumMod val="85000"/>
                    <a:lumOff val="15000"/>
                  </a:schemeClr>
                </a:solidFill>
                <a:latin typeface="Gill Sans MT" panose="020B0502020104020203" pitchFamily="34" charset="0"/>
              </a:rPr>
              <a:t>The tabs along the top give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extra functionality and allow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you to add </a:t>
            </a:r>
            <a:r>
              <a:rPr lang="en-GB" sz="3500" dirty="0" smtClean="0">
                <a:solidFill>
                  <a:srgbClr val="008000"/>
                </a:solidFill>
                <a:latin typeface="Gill Sans MT" panose="020B0502020104020203" pitchFamily="34" charset="0"/>
              </a:rPr>
              <a:t>notes</a:t>
            </a:r>
            <a:r>
              <a:rPr lang="en-GB" sz="3500" dirty="0" smtClean="0">
                <a:solidFill>
                  <a:schemeClr val="tx1">
                    <a:lumMod val="85000"/>
                    <a:lumOff val="15000"/>
                  </a:schemeClr>
                </a:solidFill>
                <a:latin typeface="Gill Sans MT" panose="020B0502020104020203" pitchFamily="34" charset="0"/>
              </a:rPr>
              <a:t> about this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item, create </a:t>
            </a:r>
            <a:r>
              <a:rPr lang="en-GB" sz="3500" dirty="0" smtClean="0">
                <a:solidFill>
                  <a:srgbClr val="008000"/>
                </a:solidFill>
                <a:latin typeface="Gill Sans MT" panose="020B0502020104020203" pitchFamily="34" charset="0"/>
              </a:rPr>
              <a:t>tags</a:t>
            </a:r>
            <a:r>
              <a:rPr lang="en-GB" sz="3500" dirty="0" smtClean="0">
                <a:solidFill>
                  <a:schemeClr val="tx1">
                    <a:lumMod val="85000"/>
                    <a:lumOff val="15000"/>
                  </a:schemeClr>
                </a:solidFill>
                <a:latin typeface="Gill Sans MT" panose="020B0502020104020203" pitchFamily="34" charset="0"/>
              </a:rPr>
              <a:t>, and link  </a:t>
            </a:r>
          </a:p>
          <a:p>
            <a:r>
              <a:rPr lang="en-GB" sz="3500" dirty="0">
                <a:solidFill>
                  <a:schemeClr val="tx1">
                    <a:lumMod val="85000"/>
                    <a:lumOff val="15000"/>
                  </a:schemeClr>
                </a:solidFill>
                <a:latin typeface="Gill Sans MT" panose="020B0502020104020203" pitchFamily="34" charset="0"/>
              </a:rPr>
              <a:t> </a:t>
            </a:r>
            <a:r>
              <a:rPr lang="en-GB" sz="3500" dirty="0" smtClean="0">
                <a:solidFill>
                  <a:schemeClr val="tx1">
                    <a:lumMod val="85000"/>
                    <a:lumOff val="15000"/>
                  </a:schemeClr>
                </a:solidFill>
                <a:latin typeface="Gill Sans MT" panose="020B0502020104020203" pitchFamily="34" charset="0"/>
              </a:rPr>
              <a:t>    </a:t>
            </a:r>
            <a:r>
              <a:rPr lang="en-GB" sz="3500" dirty="0" smtClean="0">
                <a:solidFill>
                  <a:srgbClr val="008000"/>
                </a:solidFill>
                <a:latin typeface="Gill Sans MT" panose="020B0502020104020203" pitchFamily="34" charset="0"/>
              </a:rPr>
              <a:t>related</a:t>
            </a:r>
            <a:r>
              <a:rPr lang="en-GB" sz="3500" dirty="0" smtClean="0">
                <a:solidFill>
                  <a:schemeClr val="tx1">
                    <a:lumMod val="85000"/>
                    <a:lumOff val="15000"/>
                  </a:schemeClr>
                </a:solidFill>
                <a:latin typeface="Gill Sans MT" panose="020B0502020104020203" pitchFamily="34" charset="0"/>
              </a:rPr>
              <a:t> items from your library. </a:t>
            </a:r>
          </a:p>
        </p:txBody>
      </p:sp>
      <p:sp>
        <p:nvSpPr>
          <p:cNvPr id="9" name="Rectangle 8"/>
          <p:cNvSpPr/>
          <p:nvPr/>
        </p:nvSpPr>
        <p:spPr>
          <a:xfrm>
            <a:off x="338783" y="4744948"/>
            <a:ext cx="436338" cy="1323439"/>
          </a:xfrm>
          <a:prstGeom prst="rect">
            <a:avLst/>
          </a:prstGeom>
        </p:spPr>
        <p:txBody>
          <a:bodyPr wrap="none">
            <a:spAutoFit/>
          </a:bodyPr>
          <a:lstStyle/>
          <a:p>
            <a:r>
              <a:rPr lang="en-GB" sz="4000" b="1" dirty="0">
                <a:solidFill>
                  <a:schemeClr val="bg1"/>
                </a:solidFill>
                <a:latin typeface="Georgia" panose="02040502050405020303" pitchFamily="18" charset="0"/>
              </a:rPr>
              <a:t>1</a:t>
            </a:r>
          </a:p>
          <a:p>
            <a:endParaRPr lang="en-GB" sz="4000" b="1" dirty="0">
              <a:solidFill>
                <a:schemeClr val="bg1"/>
              </a:solidFill>
              <a:latin typeface="Georgia" panose="02040502050405020303" pitchFamily="18" charset="0"/>
            </a:endParaRPr>
          </a:p>
        </p:txBody>
      </p:sp>
      <p:sp>
        <p:nvSpPr>
          <p:cNvPr id="15" name="Rectangle 14"/>
          <p:cNvSpPr/>
          <p:nvPr/>
        </p:nvSpPr>
        <p:spPr>
          <a:xfrm>
            <a:off x="8775022" y="5853575"/>
            <a:ext cx="518091" cy="707886"/>
          </a:xfrm>
          <a:prstGeom prst="rect">
            <a:avLst/>
          </a:prstGeom>
        </p:spPr>
        <p:txBody>
          <a:bodyPr wrap="none">
            <a:spAutoFit/>
          </a:bodyPr>
          <a:lstStyle/>
          <a:p>
            <a:r>
              <a:rPr lang="en-GB" sz="4000" b="1" dirty="0">
                <a:solidFill>
                  <a:schemeClr val="bg1"/>
                </a:solidFill>
                <a:latin typeface="Georgia" panose="02040502050405020303" pitchFamily="18" charset="0"/>
              </a:rPr>
              <a:t>4</a:t>
            </a:r>
            <a:endParaRPr lang="en-GB" sz="4000" dirty="0">
              <a:solidFill>
                <a:schemeClr val="bg1"/>
              </a:solidFill>
            </a:endParaRPr>
          </a:p>
        </p:txBody>
      </p:sp>
      <p:sp>
        <p:nvSpPr>
          <p:cNvPr id="8" name="Pentagon 7"/>
          <p:cNvSpPr/>
          <p:nvPr/>
        </p:nvSpPr>
        <p:spPr>
          <a:xfrm rot="10800000">
            <a:off x="10777363" y="3222660"/>
            <a:ext cx="1414637" cy="412679"/>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7150813" y="3000053"/>
            <a:ext cx="2712377" cy="3174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507"/>
          <a:stretch/>
        </p:blipFill>
        <p:spPr>
          <a:xfrm>
            <a:off x="8105848" y="563133"/>
            <a:ext cx="2671511" cy="5632183"/>
          </a:xfrm>
          <a:prstGeom prst="rect">
            <a:avLst/>
          </a:prstGeom>
          <a:ln>
            <a:solidFill>
              <a:schemeClr val="tx1"/>
            </a:solidFill>
          </a:ln>
          <a:effectLst/>
        </p:spPr>
      </p:pic>
    </p:spTree>
    <p:extLst>
      <p:ext uri="{BB962C8B-B14F-4D97-AF65-F5344CB8AC3E}">
        <p14:creationId xmlns:p14="http://schemas.microsoft.com/office/powerpoint/2010/main" val="4175332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1660"/>
            <a:ext cx="12192000" cy="3113070"/>
          </a:xfrm>
          <a:solidFill>
            <a:srgbClr val="F2F2F1"/>
          </a:solidFill>
        </p:spPr>
        <p:txBody>
          <a:bodyPr>
            <a:normAutofit/>
          </a:bodyPr>
          <a:lstStyle/>
          <a:p>
            <a:pPr algn="ctr"/>
            <a:r>
              <a:rPr lang="en-GB" b="1" dirty="0" smtClean="0">
                <a:solidFill>
                  <a:schemeClr val="tx1">
                    <a:lumMod val="95000"/>
                    <a:lumOff val="5000"/>
                  </a:schemeClr>
                </a:solidFill>
                <a:latin typeface="Georgia" panose="02040502050405020303" pitchFamily="18" charset="0"/>
              </a:rPr>
              <a:t>5.</a:t>
            </a:r>
            <a:r>
              <a:rPr lang="en-GB" sz="3500" dirty="0">
                <a:solidFill>
                  <a:schemeClr val="tx1">
                    <a:lumMod val="95000"/>
                    <a:lumOff val="5000"/>
                  </a:schemeClr>
                </a:solidFill>
                <a:latin typeface="Gill Sans MT" panose="020B0502020104020203" pitchFamily="34" charset="0"/>
              </a:rPr>
              <a:t> </a:t>
            </a:r>
            <a:r>
              <a:rPr lang="en-GB" sz="3500" dirty="0" smtClean="0">
                <a:solidFill>
                  <a:schemeClr val="tx1">
                    <a:lumMod val="95000"/>
                    <a:lumOff val="5000"/>
                  </a:schemeClr>
                </a:solidFill>
                <a:latin typeface="Gill Sans MT" panose="020B0502020104020203" pitchFamily="34" charset="0"/>
              </a:rPr>
              <a:t>It</a:t>
            </a:r>
            <a:r>
              <a:rPr lang="en-GB" sz="3500" dirty="0">
                <a:solidFill>
                  <a:schemeClr val="tx1">
                    <a:lumMod val="95000"/>
                    <a:lumOff val="5000"/>
                  </a:schemeClr>
                </a:solidFill>
                <a:latin typeface="Gill Sans MT" panose="020B0502020104020203" pitchFamily="34" charset="0"/>
              </a:rPr>
              <a:t> </a:t>
            </a:r>
            <a:r>
              <a:rPr lang="en-GB" sz="3500" dirty="0" smtClean="0">
                <a:solidFill>
                  <a:schemeClr val="tx1">
                    <a:lumMod val="95000"/>
                    <a:lumOff val="5000"/>
                  </a:schemeClr>
                </a:solidFill>
                <a:latin typeface="Gill Sans MT" panose="020B0502020104020203" pitchFamily="34" charset="0"/>
              </a:rPr>
              <a:t>is also possible to attach the related PDF to the record by clicking on the paperclip icon. This will give you several options. </a:t>
            </a:r>
            <a:br>
              <a:rPr lang="en-GB" sz="3500" dirty="0" smtClean="0">
                <a:solidFill>
                  <a:schemeClr val="tx1">
                    <a:lumMod val="95000"/>
                    <a:lumOff val="5000"/>
                  </a:schemeClr>
                </a:solidFill>
                <a:latin typeface="Gill Sans MT" panose="020B0502020104020203" pitchFamily="34" charset="0"/>
              </a:rPr>
            </a:br>
            <a:r>
              <a:rPr lang="en-GB" sz="3500" dirty="0" smtClean="0">
                <a:solidFill>
                  <a:schemeClr val="tx1">
                    <a:lumMod val="95000"/>
                    <a:lumOff val="5000"/>
                  </a:schemeClr>
                </a:solidFill>
                <a:latin typeface="Gill Sans MT" panose="020B0502020104020203" pitchFamily="34" charset="0"/>
              </a:rPr>
              <a:t>If you have the PDF on your computer, you will be able to attach  it by selecting </a:t>
            </a:r>
            <a:r>
              <a:rPr lang="en-GB" sz="3500" dirty="0" smtClean="0">
                <a:solidFill>
                  <a:srgbClr val="008000"/>
                </a:solidFill>
                <a:latin typeface="Gill Sans MT" panose="020B0502020104020203" pitchFamily="34" charset="0"/>
              </a:rPr>
              <a:t>Attach Stored Copy of File</a:t>
            </a:r>
            <a:r>
              <a:rPr lang="en-GB" sz="3500" dirty="0" smtClean="0">
                <a:latin typeface="Gill Sans MT" panose="020B0502020104020203" pitchFamily="34" charset="0"/>
              </a:rPr>
              <a:t>, which will allow you    to select a file from your desktop (or other location).</a:t>
            </a:r>
            <a:r>
              <a:rPr lang="en-GB" sz="3500" dirty="0" smtClean="0">
                <a:solidFill>
                  <a:schemeClr val="tx1">
                    <a:lumMod val="95000"/>
                    <a:lumOff val="5000"/>
                  </a:schemeClr>
                </a:solidFill>
                <a:latin typeface="Gill Sans MT" panose="020B0502020104020203" pitchFamily="34" charset="0"/>
              </a:rPr>
              <a:t/>
            </a:r>
            <a:br>
              <a:rPr lang="en-GB" sz="3500" dirty="0" smtClean="0">
                <a:solidFill>
                  <a:schemeClr val="tx1">
                    <a:lumMod val="95000"/>
                    <a:lumOff val="5000"/>
                  </a:schemeClr>
                </a:solidFill>
                <a:latin typeface="Gill Sans MT" panose="020B0502020104020203" pitchFamily="34" charset="0"/>
              </a:rPr>
            </a:br>
            <a:endParaRPr lang="en-GB" sz="3500" dirty="0">
              <a:latin typeface="Gill Sans MT" panose="020B05020201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27" t="9204" r="731" b="-1"/>
          <a:stretch/>
        </p:blipFill>
        <p:spPr>
          <a:xfrm>
            <a:off x="0" y="3488745"/>
            <a:ext cx="12192000" cy="3369255"/>
          </a:xfrm>
          <a:prstGeom prst="rect">
            <a:avLst/>
          </a:prstGeom>
        </p:spPr>
      </p:pic>
      <p:sp>
        <p:nvSpPr>
          <p:cNvPr id="6" name="Right Arrow 5"/>
          <p:cNvSpPr/>
          <p:nvPr/>
        </p:nvSpPr>
        <p:spPr>
          <a:xfrm rot="8880571">
            <a:off x="4237003" y="3526932"/>
            <a:ext cx="420026" cy="116692"/>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ight Arrow 8"/>
          <p:cNvSpPr/>
          <p:nvPr/>
        </p:nvSpPr>
        <p:spPr>
          <a:xfrm rot="8880571">
            <a:off x="5807237" y="4168426"/>
            <a:ext cx="420026" cy="116692"/>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06673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368972"/>
            <a:ext cx="12192000" cy="1129825"/>
          </a:xfrm>
        </p:spPr>
        <p:txBody>
          <a:bodyPr>
            <a:noAutofit/>
          </a:bodyPr>
          <a:lstStyle/>
          <a:p>
            <a:r>
              <a:rPr lang="en-US" sz="5000" b="1" dirty="0" smtClean="0">
                <a:latin typeface="Georgia" panose="02040502050405020303" pitchFamily="18" charset="0"/>
              </a:rPr>
              <a:t>Juris-M Library functionality:</a:t>
            </a:r>
            <a:br>
              <a:rPr lang="en-US" sz="5000" b="1" dirty="0" smtClean="0">
                <a:latin typeface="Georgia" panose="02040502050405020303" pitchFamily="18" charset="0"/>
              </a:rPr>
            </a:br>
            <a:r>
              <a:rPr lang="en-US" sz="5000" b="1" dirty="0">
                <a:solidFill>
                  <a:schemeClr val="bg1"/>
                </a:solidFill>
                <a:latin typeface="Georgia" panose="02040502050405020303" pitchFamily="18" charset="0"/>
              </a:rPr>
              <a:t>c</a:t>
            </a:r>
            <a:r>
              <a:rPr lang="en-US" sz="5000" b="1" dirty="0" smtClean="0">
                <a:solidFill>
                  <a:schemeClr val="bg1"/>
                </a:solidFill>
                <a:latin typeface="Georgia" panose="02040502050405020303" pitchFamily="18" charset="0"/>
              </a:rPr>
              <a:t>ollections</a:t>
            </a:r>
            <a:r>
              <a:rPr lang="en-US" sz="5000" b="1" dirty="0" smtClean="0">
                <a:solidFill>
                  <a:schemeClr val="bg1"/>
                </a:solidFill>
                <a:latin typeface="Georgia" panose="02040502050405020303" pitchFamily="18" charset="0"/>
              </a:rPr>
              <a:t>, notes, </a:t>
            </a:r>
            <a:br>
              <a:rPr lang="en-US" sz="5000" b="1" dirty="0" smtClean="0">
                <a:solidFill>
                  <a:schemeClr val="bg1"/>
                </a:solidFill>
                <a:latin typeface="Georgia" panose="02040502050405020303" pitchFamily="18" charset="0"/>
              </a:rPr>
            </a:br>
            <a:r>
              <a:rPr lang="en-US" sz="5000" b="1" dirty="0" smtClean="0">
                <a:solidFill>
                  <a:schemeClr val="bg1"/>
                </a:solidFill>
                <a:latin typeface="Georgia" panose="02040502050405020303" pitchFamily="18" charset="0"/>
              </a:rPr>
              <a:t>tags and related</a:t>
            </a:r>
            <a:endParaRPr lang="en-US" sz="5000" b="1" dirty="0">
              <a:solidFill>
                <a:schemeClr val="bg1">
                  <a:lumMod val="95000"/>
                </a:schemeClr>
              </a:solidFill>
              <a:latin typeface="Georgia" panose="02040502050405020303" pitchFamily="18" charset="0"/>
            </a:endParaRPr>
          </a:p>
        </p:txBody>
      </p:sp>
    </p:spTree>
    <p:extLst>
      <p:ext uri="{BB962C8B-B14F-4D97-AF65-F5344CB8AC3E}">
        <p14:creationId xmlns:p14="http://schemas.microsoft.com/office/powerpoint/2010/main" val="151555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49138"/>
          </a:xfrm>
          <a:solidFill>
            <a:srgbClr val="F0F0F0"/>
          </a:solidFill>
        </p:spPr>
        <p:txBody>
          <a:bodyPr>
            <a:normAutofit/>
          </a:bodyPr>
          <a:lstStyle/>
          <a:p>
            <a:pPr algn="ctr"/>
            <a:r>
              <a:rPr lang="en-GB" sz="3500" dirty="0" smtClean="0">
                <a:solidFill>
                  <a:schemeClr val="tx1">
                    <a:lumMod val="85000"/>
                    <a:lumOff val="15000"/>
                  </a:schemeClr>
                </a:solidFill>
                <a:latin typeface="Gill Sans MT" panose="020B0502020104020203" pitchFamily="34" charset="0"/>
              </a:rPr>
              <a:t>Open </a:t>
            </a:r>
            <a:r>
              <a:rPr lang="en-GB" sz="3500" dirty="0" smtClean="0">
                <a:solidFill>
                  <a:srgbClr val="008000"/>
                </a:solidFill>
                <a:latin typeface="Gill Sans MT" panose="020B0502020104020203" pitchFamily="34" charset="0"/>
              </a:rPr>
              <a:t>Juris-M Standalone     </a:t>
            </a:r>
            <a:r>
              <a:rPr lang="en-GB" sz="3500" dirty="0" smtClean="0">
                <a:solidFill>
                  <a:schemeClr val="tx1">
                    <a:lumMod val="85000"/>
                    <a:lumOff val="15000"/>
                  </a:schemeClr>
                </a:solidFill>
                <a:latin typeface="Gill Sans MT" panose="020B0502020104020203" pitchFamily="34" charset="0"/>
              </a:rPr>
              <a:t>to access your Juris-M library.</a:t>
            </a:r>
            <a:br>
              <a:rPr lang="en-GB" sz="3500" dirty="0" smtClean="0">
                <a:solidFill>
                  <a:schemeClr val="tx1">
                    <a:lumMod val="85000"/>
                    <a:lumOff val="15000"/>
                  </a:schemeClr>
                </a:solidFill>
                <a:latin typeface="Gill Sans MT" panose="020B0502020104020203" pitchFamily="34" charset="0"/>
              </a:rPr>
            </a:br>
            <a:r>
              <a:rPr lang="en-GB" sz="3500" dirty="0" smtClean="0">
                <a:solidFill>
                  <a:schemeClr val="tx1">
                    <a:lumMod val="85000"/>
                    <a:lumOff val="15000"/>
                  </a:schemeClr>
                </a:solidFill>
                <a:latin typeface="Gill Sans MT" panose="020B0502020104020203" pitchFamily="34" charset="0"/>
              </a:rPr>
              <a:t>You can </a:t>
            </a:r>
            <a:r>
              <a:rPr lang="en-GB" sz="3500" dirty="0" smtClean="0">
                <a:solidFill>
                  <a:srgbClr val="007398"/>
                </a:solidFill>
                <a:latin typeface="Gill Sans MT" panose="020B0502020104020203" pitchFamily="34" charset="0"/>
              </a:rPr>
              <a:t>create collections</a:t>
            </a:r>
            <a:r>
              <a:rPr lang="en-GB" sz="3500" dirty="0" smtClean="0">
                <a:solidFill>
                  <a:schemeClr val="tx1">
                    <a:lumMod val="85000"/>
                    <a:lumOff val="15000"/>
                  </a:schemeClr>
                </a:solidFill>
                <a:latin typeface="Gill Sans MT" panose="020B0502020104020203" pitchFamily="34" charset="0"/>
              </a:rPr>
              <a:t>, add </a:t>
            </a:r>
            <a:r>
              <a:rPr lang="en-GB" sz="3500" dirty="0" smtClean="0">
                <a:solidFill>
                  <a:srgbClr val="007398"/>
                </a:solidFill>
                <a:latin typeface="Gill Sans MT" panose="020B0502020104020203" pitchFamily="34" charset="0"/>
              </a:rPr>
              <a:t>tags</a:t>
            </a:r>
            <a:r>
              <a:rPr lang="en-GB" sz="3500" dirty="0" smtClean="0">
                <a:solidFill>
                  <a:schemeClr val="tx1">
                    <a:lumMod val="85000"/>
                    <a:lumOff val="15000"/>
                  </a:schemeClr>
                </a:solidFill>
                <a:latin typeface="Gill Sans MT" panose="020B0502020104020203" pitchFamily="34" charset="0"/>
              </a:rPr>
              <a:t> and make </a:t>
            </a:r>
            <a:r>
              <a:rPr lang="en-GB" sz="3500" dirty="0" smtClean="0">
                <a:solidFill>
                  <a:srgbClr val="007398"/>
                </a:solidFill>
                <a:latin typeface="Gill Sans MT" panose="020B0502020104020203" pitchFamily="34" charset="0"/>
              </a:rPr>
              <a:t>notes </a:t>
            </a:r>
            <a:r>
              <a:rPr lang="en-GB" sz="3500" dirty="0" smtClean="0">
                <a:solidFill>
                  <a:schemeClr val="tx1">
                    <a:lumMod val="85000"/>
                    <a:lumOff val="15000"/>
                  </a:schemeClr>
                </a:solidFill>
                <a:latin typeface="Gill Sans MT" panose="020B0502020104020203" pitchFamily="34" charset="0"/>
              </a:rPr>
              <a:t>to help </a:t>
            </a:r>
            <a:br>
              <a:rPr lang="en-GB" sz="3500" dirty="0" smtClean="0">
                <a:solidFill>
                  <a:schemeClr val="tx1">
                    <a:lumMod val="85000"/>
                    <a:lumOff val="15000"/>
                  </a:schemeClr>
                </a:solidFill>
                <a:latin typeface="Gill Sans MT" panose="020B0502020104020203" pitchFamily="34" charset="0"/>
              </a:rPr>
            </a:br>
            <a:r>
              <a:rPr lang="en-GB" sz="3500" dirty="0" smtClean="0">
                <a:solidFill>
                  <a:schemeClr val="tx1">
                    <a:lumMod val="85000"/>
                    <a:lumOff val="15000"/>
                  </a:schemeClr>
                </a:solidFill>
                <a:latin typeface="Gill Sans MT" panose="020B0502020104020203" pitchFamily="34" charset="0"/>
              </a:rPr>
              <a:t>manage what you find. Drag and drop items into folders.</a:t>
            </a:r>
            <a:endParaRPr lang="en-GB" sz="3500" dirty="0">
              <a:solidFill>
                <a:schemeClr val="tx1">
                  <a:lumMod val="85000"/>
                  <a:lumOff val="15000"/>
                </a:schemeClr>
              </a:solidFill>
              <a:latin typeface="Gill Sans MT" panose="020B0502020104020203"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75" b="20647"/>
          <a:stretch/>
        </p:blipFill>
        <p:spPr>
          <a:xfrm>
            <a:off x="0" y="1784732"/>
            <a:ext cx="12192000" cy="5073268"/>
          </a:xfrm>
          <a:prstGeom prst="rect">
            <a:avLst/>
          </a:prstGeom>
        </p:spPr>
      </p:pic>
      <p:sp>
        <p:nvSpPr>
          <p:cNvPr id="10" name="Oval 9"/>
          <p:cNvSpPr/>
          <p:nvPr/>
        </p:nvSpPr>
        <p:spPr>
          <a:xfrm>
            <a:off x="5508" y="1852156"/>
            <a:ext cx="187287" cy="266895"/>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577" t="9195" r="17156" b="45329"/>
          <a:stretch/>
        </p:blipFill>
        <p:spPr>
          <a:xfrm>
            <a:off x="5342559" y="327877"/>
            <a:ext cx="626725" cy="480810"/>
          </a:xfrm>
          <a:prstGeom prst="rect">
            <a:avLst/>
          </a:prstGeom>
        </p:spPr>
      </p:pic>
      <p:sp>
        <p:nvSpPr>
          <p:cNvPr id="11" name="Right Arrow 10"/>
          <p:cNvSpPr/>
          <p:nvPr/>
        </p:nvSpPr>
        <p:spPr>
          <a:xfrm rot="10223625">
            <a:off x="217759" y="1856446"/>
            <a:ext cx="615396" cy="121920"/>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flipH="1">
            <a:off x="9640955" y="1984357"/>
            <a:ext cx="1885720" cy="364802"/>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ight Arrow 12"/>
          <p:cNvSpPr/>
          <p:nvPr/>
        </p:nvSpPr>
        <p:spPr>
          <a:xfrm rot="660189">
            <a:off x="8981087" y="2018997"/>
            <a:ext cx="615396" cy="121920"/>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94489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A579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19647"/>
            <a:ext cx="12192000" cy="1129825"/>
          </a:xfrm>
        </p:spPr>
        <p:txBody>
          <a:bodyPr>
            <a:noAutofit/>
          </a:bodyPr>
          <a:lstStyle/>
          <a:p>
            <a:r>
              <a:rPr lang="en-US" sz="5000" b="1" dirty="0" smtClean="0">
                <a:solidFill>
                  <a:schemeClr val="bg1">
                    <a:lumMod val="95000"/>
                  </a:schemeClr>
                </a:solidFill>
                <a:latin typeface="Georgia" panose="02040502050405020303" pitchFamily="18" charset="0"/>
              </a:rPr>
              <a:t>Adding citations to your </a:t>
            </a:r>
            <a:br>
              <a:rPr lang="en-US" sz="5000" b="1" dirty="0" smtClean="0">
                <a:solidFill>
                  <a:schemeClr val="bg1">
                    <a:lumMod val="95000"/>
                  </a:schemeClr>
                </a:solidFill>
                <a:latin typeface="Georgia" panose="02040502050405020303" pitchFamily="18" charset="0"/>
              </a:rPr>
            </a:br>
            <a:r>
              <a:rPr lang="en-US" sz="5000" b="1" dirty="0" smtClean="0">
                <a:solidFill>
                  <a:schemeClr val="bg1">
                    <a:lumMod val="95000"/>
                  </a:schemeClr>
                </a:solidFill>
                <a:latin typeface="Georgia" panose="02040502050405020303" pitchFamily="18" charset="0"/>
              </a:rPr>
              <a:t>Word document</a:t>
            </a:r>
            <a:endParaRPr lang="en-US" sz="5000" b="1" dirty="0">
              <a:solidFill>
                <a:schemeClr val="bg1">
                  <a:lumMod val="95000"/>
                </a:schemeClr>
              </a:solidFill>
              <a:latin typeface="Georgia" panose="02040502050405020303" pitchFamily="18" charset="0"/>
            </a:endParaRPr>
          </a:p>
        </p:txBody>
      </p:sp>
    </p:spTree>
    <p:extLst>
      <p:ext uri="{BB962C8B-B14F-4D97-AF65-F5344CB8AC3E}">
        <p14:creationId xmlns:p14="http://schemas.microsoft.com/office/powerpoint/2010/main" val="312198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A579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0158" b="27566"/>
          <a:stretch/>
        </p:blipFill>
        <p:spPr>
          <a:xfrm>
            <a:off x="0" y="11378"/>
            <a:ext cx="12223532" cy="6846622"/>
          </a:xfrm>
          <a:prstGeom prst="rect">
            <a:avLst/>
          </a:prstGeom>
        </p:spPr>
      </p:pic>
      <p:sp>
        <p:nvSpPr>
          <p:cNvPr id="5" name="TextBox 4"/>
          <p:cNvSpPr txBox="1"/>
          <p:nvPr/>
        </p:nvSpPr>
        <p:spPr>
          <a:xfrm>
            <a:off x="0" y="1690688"/>
            <a:ext cx="5155894" cy="4939814"/>
          </a:xfrm>
          <a:prstGeom prst="rect">
            <a:avLst/>
          </a:prstGeom>
          <a:noFill/>
        </p:spPr>
        <p:txBody>
          <a:bodyPr wrap="square" rtlCol="0">
            <a:spAutoFit/>
          </a:bodyPr>
          <a:lstStyle/>
          <a:p>
            <a:pPr algn="ctr"/>
            <a:r>
              <a:rPr lang="en-GB" sz="3500" dirty="0" smtClean="0">
                <a:latin typeface="Gill Sans MT" panose="020B0502020104020203" pitchFamily="34" charset="0"/>
              </a:rPr>
              <a:t>The plugin for</a:t>
            </a:r>
            <a:r>
              <a:rPr lang="en-GB" sz="3500" dirty="0" smtClean="0">
                <a:solidFill>
                  <a:srgbClr val="2A579A"/>
                </a:solidFill>
                <a:latin typeface="Gill Sans MT" panose="020B0502020104020203" pitchFamily="34" charset="0"/>
              </a:rPr>
              <a:t> Word </a:t>
            </a:r>
            <a:r>
              <a:rPr lang="en-GB" sz="3500" dirty="0" smtClean="0">
                <a:solidFill>
                  <a:schemeClr val="tx1">
                    <a:lumMod val="85000"/>
                    <a:lumOff val="15000"/>
                  </a:schemeClr>
                </a:solidFill>
                <a:latin typeface="Gill Sans MT" panose="020B0502020104020203" pitchFamily="34" charset="0"/>
              </a:rPr>
              <a:t>will allow you to add individual citations from your Juris-M library, and automatically generate bibliographies from these citations. </a:t>
            </a:r>
            <a:r>
              <a:rPr lang="en-GB" sz="3500" dirty="0" smtClean="0">
                <a:solidFill>
                  <a:srgbClr val="2A579A"/>
                </a:solidFill>
                <a:latin typeface="Gill Sans MT" panose="020B0502020104020203" pitchFamily="34" charset="0"/>
              </a:rPr>
              <a:t>Document Preferences </a:t>
            </a:r>
            <a:r>
              <a:rPr lang="en-GB" sz="3500" dirty="0" smtClean="0">
                <a:solidFill>
                  <a:schemeClr val="tx1">
                    <a:lumMod val="85000"/>
                    <a:lumOff val="15000"/>
                  </a:schemeClr>
                </a:solidFill>
                <a:latin typeface="Gill Sans MT" panose="020B0502020104020203" pitchFamily="34" charset="0"/>
              </a:rPr>
              <a:t>will allow you to select the appropriate style.</a:t>
            </a:r>
            <a:endParaRPr lang="en-GB" sz="3500" dirty="0">
              <a:solidFill>
                <a:schemeClr val="tx1">
                  <a:lumMod val="85000"/>
                  <a:lumOff val="15000"/>
                </a:schemeClr>
              </a:solidFill>
              <a:latin typeface="Gill Sans MT" panose="020B0502020104020203" pitchFamily="34" charset="0"/>
            </a:endParaRPr>
          </a:p>
        </p:txBody>
      </p:sp>
      <p:sp>
        <p:nvSpPr>
          <p:cNvPr id="7" name="Right Arrow 6"/>
          <p:cNvSpPr/>
          <p:nvPr/>
        </p:nvSpPr>
        <p:spPr>
          <a:xfrm rot="13799108">
            <a:off x="220428" y="1375702"/>
            <a:ext cx="371057" cy="11157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7"/>
          <p:cNvSpPr/>
          <p:nvPr/>
        </p:nvSpPr>
        <p:spPr>
          <a:xfrm rot="13711066">
            <a:off x="763711" y="1409649"/>
            <a:ext cx="411546" cy="1128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ight Arrow 8"/>
          <p:cNvSpPr/>
          <p:nvPr/>
        </p:nvSpPr>
        <p:spPr>
          <a:xfrm rot="13711066">
            <a:off x="1880754" y="950042"/>
            <a:ext cx="615396" cy="1219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flipH="1">
            <a:off x="6256566" y="284818"/>
            <a:ext cx="694063" cy="3648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290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6218"/>
            <a:ext cx="12192000" cy="1325563"/>
          </a:xfrm>
        </p:spPr>
        <p:txBody>
          <a:bodyPr>
            <a:noAutofit/>
          </a:bodyPr>
          <a:lstStyle/>
          <a:p>
            <a:pPr algn="ctr"/>
            <a:r>
              <a:rPr lang="en-GB" sz="4500" b="1" dirty="0" smtClean="0">
                <a:solidFill>
                  <a:schemeClr val="accent2">
                    <a:lumMod val="75000"/>
                  </a:schemeClr>
                </a:solidFill>
                <a:latin typeface="Georgia" panose="02040502050405020303" pitchFamily="18" charset="0"/>
                <a:hlinkClick r:id="rId3"/>
              </a:rPr>
              <a:t>Demo: automatically adding citations </a:t>
            </a:r>
            <a:br>
              <a:rPr lang="en-GB" sz="4500" b="1" dirty="0" smtClean="0">
                <a:solidFill>
                  <a:schemeClr val="accent2">
                    <a:lumMod val="75000"/>
                  </a:schemeClr>
                </a:solidFill>
                <a:latin typeface="Georgia" panose="02040502050405020303" pitchFamily="18" charset="0"/>
                <a:hlinkClick r:id="rId3"/>
              </a:rPr>
            </a:br>
            <a:r>
              <a:rPr lang="en-GB" sz="4500" b="1" dirty="0" smtClean="0">
                <a:solidFill>
                  <a:schemeClr val="accent2">
                    <a:lumMod val="75000"/>
                  </a:schemeClr>
                </a:solidFill>
                <a:latin typeface="Georgia" panose="02040502050405020303" pitchFamily="18" charset="0"/>
                <a:hlinkClick r:id="rId3"/>
              </a:rPr>
              <a:t>to Word from your Juris-M Library</a:t>
            </a:r>
            <a:endParaRPr lang="en-GB" sz="4500" b="1" dirty="0">
              <a:solidFill>
                <a:schemeClr val="accent2">
                  <a:lumMod val="75000"/>
                </a:schemeClr>
              </a:solidFill>
              <a:latin typeface="Georgia" panose="02040502050405020303" pitchFamily="18" charset="0"/>
            </a:endParaRPr>
          </a:p>
        </p:txBody>
      </p:sp>
    </p:spTree>
    <p:extLst>
      <p:ext uri="{BB962C8B-B14F-4D97-AF65-F5344CB8AC3E}">
        <p14:creationId xmlns:p14="http://schemas.microsoft.com/office/powerpoint/2010/main" val="70821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549"/>
            <a:ext cx="10515600" cy="1325563"/>
          </a:xfrm>
        </p:spPr>
        <p:txBody>
          <a:bodyPr>
            <a:normAutofit/>
          </a:bodyPr>
          <a:lstStyle/>
          <a:p>
            <a:pPr algn="ctr"/>
            <a:r>
              <a:rPr lang="en-GB" sz="4500" b="1" dirty="0" smtClean="0">
                <a:solidFill>
                  <a:srgbClr val="004861"/>
                </a:solidFill>
                <a:latin typeface="Georgia" panose="02040502050405020303" pitchFamily="18" charset="0"/>
              </a:rPr>
              <a:t>Adding pinpoints to your citation</a:t>
            </a:r>
            <a:endParaRPr lang="en-GB" sz="4500" b="1" dirty="0">
              <a:solidFill>
                <a:srgbClr val="004861"/>
              </a:solidFill>
              <a:latin typeface="Georgia" panose="02040502050405020303" pitchFamily="18" charset="0"/>
            </a:endParaRPr>
          </a:p>
        </p:txBody>
      </p:sp>
      <p:sp>
        <p:nvSpPr>
          <p:cNvPr id="3" name="Content Placeholder 2"/>
          <p:cNvSpPr>
            <a:spLocks noGrp="1"/>
          </p:cNvSpPr>
          <p:nvPr>
            <p:ph idx="1"/>
          </p:nvPr>
        </p:nvSpPr>
        <p:spPr>
          <a:xfrm>
            <a:off x="604247" y="1444112"/>
            <a:ext cx="11587753" cy="1555948"/>
          </a:xfrm>
        </p:spPr>
        <p:txBody>
          <a:bodyPr>
            <a:noAutofit/>
          </a:bodyPr>
          <a:lstStyle/>
          <a:p>
            <a:pPr fontAlgn="base">
              <a:buClr>
                <a:srgbClr val="004861"/>
              </a:buClr>
            </a:pPr>
            <a:r>
              <a:rPr lang="en-GB" sz="3500" dirty="0" smtClean="0">
                <a:latin typeface="Gill Sans MT" panose="020B0502020104020203" pitchFamily="34" charset="0"/>
              </a:rPr>
              <a:t>In </a:t>
            </a:r>
            <a:r>
              <a:rPr lang="en-GB" sz="3500" dirty="0" smtClean="0">
                <a:solidFill>
                  <a:srgbClr val="2A579A"/>
                </a:solidFill>
                <a:latin typeface="Gill Sans MT" panose="020B0502020104020203" pitchFamily="34" charset="0"/>
              </a:rPr>
              <a:t>Word</a:t>
            </a:r>
            <a:r>
              <a:rPr lang="en-GB" sz="3500" dirty="0" smtClean="0">
                <a:latin typeface="Gill Sans MT" panose="020B0502020104020203" pitchFamily="34" charset="0"/>
              </a:rPr>
              <a:t>, under the </a:t>
            </a:r>
            <a:r>
              <a:rPr lang="en-GB" sz="3500" dirty="0" smtClean="0">
                <a:solidFill>
                  <a:srgbClr val="981F21"/>
                </a:solidFill>
                <a:latin typeface="Gill Sans MT" panose="020B0502020104020203" pitchFamily="34" charset="0"/>
              </a:rPr>
              <a:t>Zotero</a:t>
            </a:r>
            <a:r>
              <a:rPr lang="en-GB" sz="3500" dirty="0" smtClean="0">
                <a:latin typeface="Gill Sans MT" panose="020B0502020104020203" pitchFamily="34" charset="0"/>
              </a:rPr>
              <a:t> tab, click on ‘Add/Edit citation’</a:t>
            </a:r>
          </a:p>
          <a:p>
            <a:pPr fontAlgn="base">
              <a:buClr>
                <a:srgbClr val="004861"/>
              </a:buClr>
            </a:pPr>
            <a:r>
              <a:rPr lang="en-GB" sz="3500" dirty="0" smtClean="0">
                <a:solidFill>
                  <a:schemeClr val="tx1">
                    <a:lumMod val="85000"/>
                    <a:lumOff val="15000"/>
                  </a:schemeClr>
                </a:solidFill>
                <a:latin typeface="Gill Sans MT" panose="020B0502020104020203" pitchFamily="34" charset="0"/>
              </a:rPr>
              <a:t>Use the pop-up search bar to find the item from your Library</a:t>
            </a:r>
          </a:p>
          <a:p>
            <a:pPr fontAlgn="base">
              <a:buClr>
                <a:srgbClr val="004861"/>
              </a:buClr>
            </a:pPr>
            <a:r>
              <a:rPr lang="en-GB" sz="3500" dirty="0" smtClean="0">
                <a:solidFill>
                  <a:schemeClr val="tx1">
                    <a:lumMod val="85000"/>
                    <a:lumOff val="15000"/>
                  </a:schemeClr>
                </a:solidFill>
                <a:latin typeface="Gill Sans MT" panose="020B0502020104020203" pitchFamily="34" charset="0"/>
              </a:rPr>
              <a:t>Click on the citation to get pinpointing options</a:t>
            </a:r>
          </a:p>
          <a:p>
            <a:pPr fontAlgn="base">
              <a:buClr>
                <a:srgbClr val="004861"/>
              </a:buClr>
            </a:pPr>
            <a:r>
              <a:rPr lang="en-GB" sz="3500" dirty="0" smtClean="0">
                <a:solidFill>
                  <a:schemeClr val="tx1">
                    <a:lumMod val="85000"/>
                    <a:lumOff val="15000"/>
                  </a:schemeClr>
                </a:solidFill>
                <a:latin typeface="Gill Sans MT" panose="020B0502020104020203" pitchFamily="34" charset="0"/>
              </a:rPr>
              <a:t>Choose the ‘locator’ (page, paragraph etc.) from the dropdown and add corresponding information e.g. </a:t>
            </a:r>
            <a:r>
              <a:rPr lang="en-GB" sz="3500" dirty="0">
                <a:solidFill>
                  <a:schemeClr val="tx1">
                    <a:lumMod val="85000"/>
                    <a:lumOff val="15000"/>
                  </a:schemeClr>
                </a:solidFill>
                <a:latin typeface="Gill Sans MT" panose="020B0502020104020203" pitchFamily="34" charset="0"/>
              </a:rPr>
              <a:t>p</a:t>
            </a:r>
            <a:r>
              <a:rPr lang="en-GB" sz="3500" dirty="0" smtClean="0">
                <a:solidFill>
                  <a:schemeClr val="tx1">
                    <a:lumMod val="85000"/>
                    <a:lumOff val="15000"/>
                  </a:schemeClr>
                </a:solidFill>
                <a:latin typeface="Gill Sans MT" panose="020B0502020104020203" pitchFamily="34" charset="0"/>
              </a:rPr>
              <a:t>age no.</a:t>
            </a:r>
          </a:p>
          <a:p>
            <a:pPr fontAlgn="base">
              <a:buClr>
                <a:srgbClr val="004861"/>
              </a:buClr>
            </a:pP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500" dirty="0" smtClean="0">
              <a:solidFill>
                <a:schemeClr val="tx1">
                  <a:lumMod val="85000"/>
                  <a:lumOff val="15000"/>
                </a:schemeClr>
              </a:solidFill>
              <a:latin typeface="Gill Sans MT" panose="020B0502020104020203" pitchFamily="34" charset="0"/>
            </a:endParaRPr>
          </a:p>
          <a:p>
            <a:pPr marL="0" indent="0" fontAlgn="base">
              <a:buClr>
                <a:srgbClr val="004861"/>
              </a:buClr>
              <a:buNone/>
            </a:pP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100" dirty="0" smtClean="0">
              <a:solidFill>
                <a:schemeClr val="tx1">
                  <a:lumMod val="85000"/>
                  <a:lumOff val="15000"/>
                </a:schemeClr>
              </a:solidFill>
              <a:latin typeface="Gill Sans MT" panose="020B0502020104020203"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371" b="5241"/>
          <a:stretch/>
        </p:blipFill>
        <p:spPr>
          <a:xfrm>
            <a:off x="3184986" y="4325623"/>
            <a:ext cx="6192321" cy="2455525"/>
          </a:xfrm>
          <a:prstGeom prst="rect">
            <a:avLst/>
          </a:prstGeom>
        </p:spPr>
      </p:pic>
      <p:sp>
        <p:nvSpPr>
          <p:cNvPr id="5" name="Right Arrow 4"/>
          <p:cNvSpPr/>
          <p:nvPr/>
        </p:nvSpPr>
        <p:spPr>
          <a:xfrm rot="19795685">
            <a:off x="3548013" y="5598933"/>
            <a:ext cx="615396" cy="1219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ight Arrow 5"/>
          <p:cNvSpPr/>
          <p:nvPr/>
        </p:nvSpPr>
        <p:spPr>
          <a:xfrm rot="19795685">
            <a:off x="3381915" y="4729215"/>
            <a:ext cx="615396" cy="1219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7395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549"/>
            <a:ext cx="10515600" cy="1325563"/>
          </a:xfrm>
        </p:spPr>
        <p:txBody>
          <a:bodyPr>
            <a:normAutofit/>
          </a:bodyPr>
          <a:lstStyle/>
          <a:p>
            <a:pPr algn="ctr"/>
            <a:r>
              <a:rPr lang="en-GB" sz="4500" b="1" dirty="0" smtClean="0">
                <a:solidFill>
                  <a:srgbClr val="004861"/>
                </a:solidFill>
                <a:latin typeface="Georgia" panose="02040502050405020303" pitchFamily="18" charset="0"/>
              </a:rPr>
              <a:t>Zotero and Juris-M</a:t>
            </a:r>
            <a:endParaRPr lang="en-GB" sz="4500" b="1" dirty="0">
              <a:solidFill>
                <a:srgbClr val="004861"/>
              </a:solidFill>
              <a:latin typeface="Georgia" panose="02040502050405020303" pitchFamily="18" charset="0"/>
            </a:endParaRPr>
          </a:p>
        </p:txBody>
      </p:sp>
      <p:sp>
        <p:nvSpPr>
          <p:cNvPr id="3" name="Content Placeholder 2"/>
          <p:cNvSpPr>
            <a:spLocks noGrp="1"/>
          </p:cNvSpPr>
          <p:nvPr>
            <p:ph idx="1"/>
          </p:nvPr>
        </p:nvSpPr>
        <p:spPr>
          <a:xfrm>
            <a:off x="838200" y="1618767"/>
            <a:ext cx="10288712" cy="5167312"/>
          </a:xfrm>
        </p:spPr>
        <p:txBody>
          <a:bodyPr>
            <a:noAutofit/>
          </a:bodyPr>
          <a:lstStyle/>
          <a:p>
            <a:pPr fontAlgn="base">
              <a:buClr>
                <a:srgbClr val="004861"/>
              </a:buClr>
            </a:pPr>
            <a:r>
              <a:rPr lang="en-GB" sz="3500" dirty="0" smtClean="0">
                <a:latin typeface="Gill Sans MT" panose="020B0502020104020203" pitchFamily="34" charset="0"/>
              </a:rPr>
              <a:t>“</a:t>
            </a:r>
            <a:r>
              <a:rPr lang="en-GB" sz="3500" dirty="0" smtClean="0">
                <a:solidFill>
                  <a:srgbClr val="981F21"/>
                </a:solidFill>
                <a:latin typeface="Gill Sans MT" panose="020B0502020104020203" pitchFamily="34" charset="0"/>
              </a:rPr>
              <a:t>Zotero</a:t>
            </a:r>
            <a:r>
              <a:rPr lang="en-GB" sz="3500" dirty="0" smtClean="0">
                <a:solidFill>
                  <a:schemeClr val="tx1">
                    <a:lumMod val="85000"/>
                    <a:lumOff val="15000"/>
                  </a:schemeClr>
                </a:solidFill>
                <a:latin typeface="Gill Sans MT" panose="020B0502020104020203" pitchFamily="34" charset="0"/>
              </a:rPr>
              <a:t> is a free, open-source research tool that helps you to collect, organise, and analyze research and share it in a variety of </a:t>
            </a:r>
            <a:r>
              <a:rPr lang="en-GB" sz="3500" dirty="0">
                <a:solidFill>
                  <a:schemeClr val="tx1">
                    <a:lumMod val="85000"/>
                    <a:lumOff val="15000"/>
                  </a:schemeClr>
                </a:solidFill>
                <a:latin typeface="Gill Sans MT" panose="020B0502020104020203" pitchFamily="34" charset="0"/>
              </a:rPr>
              <a:t>ways” </a:t>
            </a:r>
            <a:r>
              <a:rPr lang="en-GB" sz="3500" dirty="0" smtClean="0">
                <a:solidFill>
                  <a:schemeClr val="tx1">
                    <a:lumMod val="85000"/>
                    <a:lumOff val="15000"/>
                  </a:schemeClr>
                </a:solidFill>
                <a:latin typeface="Gill Sans MT" panose="020B0502020104020203" pitchFamily="34" charset="0"/>
                <a:hlinkClick r:id="rId3"/>
              </a:rPr>
              <a:t>www.zotero.org/about/</a:t>
            </a: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500" dirty="0" smtClean="0">
              <a:solidFill>
                <a:schemeClr val="tx1">
                  <a:lumMod val="85000"/>
                  <a:lumOff val="15000"/>
                </a:schemeClr>
              </a:solidFill>
              <a:latin typeface="Gill Sans MT" panose="020B0502020104020203" pitchFamily="34" charset="0"/>
            </a:endParaRPr>
          </a:p>
          <a:p>
            <a:pPr fontAlgn="base">
              <a:buClr>
                <a:srgbClr val="004861"/>
              </a:buClr>
            </a:pPr>
            <a:r>
              <a:rPr lang="en-GB" sz="3500" dirty="0" smtClean="0">
                <a:solidFill>
                  <a:srgbClr val="981F21"/>
                </a:solidFill>
                <a:latin typeface="Gill Sans MT" panose="020B0502020104020203" pitchFamily="34" charset="0"/>
              </a:rPr>
              <a:t>Zotero</a:t>
            </a:r>
            <a:r>
              <a:rPr lang="en-GB" sz="3500" dirty="0" smtClean="0">
                <a:solidFill>
                  <a:schemeClr val="tx1">
                    <a:lumMod val="85000"/>
                    <a:lumOff val="15000"/>
                  </a:schemeClr>
                </a:solidFill>
                <a:latin typeface="Gill Sans MT" panose="020B0502020104020203" pitchFamily="34" charset="0"/>
              </a:rPr>
              <a:t> recommend using </a:t>
            </a:r>
            <a:r>
              <a:rPr lang="en-GB" sz="3500" dirty="0" smtClean="0">
                <a:solidFill>
                  <a:srgbClr val="008000"/>
                </a:solidFill>
                <a:latin typeface="Gill Sans MT" panose="020B0502020104020203" pitchFamily="34" charset="0"/>
              </a:rPr>
              <a:t>Juris-M</a:t>
            </a:r>
            <a:r>
              <a:rPr lang="en-GB" sz="3500" dirty="0" smtClean="0">
                <a:solidFill>
                  <a:schemeClr val="tx1">
                    <a:lumMod val="85000"/>
                    <a:lumOff val="15000"/>
                  </a:schemeClr>
                </a:solidFill>
                <a:latin typeface="Gill Sans MT" panose="020B0502020104020203" pitchFamily="34" charset="0"/>
              </a:rPr>
              <a:t> for </a:t>
            </a:r>
            <a:r>
              <a:rPr lang="en-GB" sz="3500" dirty="0">
                <a:solidFill>
                  <a:schemeClr val="tx1">
                    <a:lumMod val="85000"/>
                    <a:lumOff val="15000"/>
                  </a:schemeClr>
                </a:solidFill>
                <a:latin typeface="Gill Sans MT" panose="020B0502020104020203" pitchFamily="34" charset="0"/>
              </a:rPr>
              <a:t>legal citations: </a:t>
            </a:r>
            <a:r>
              <a:rPr lang="en-GB" sz="3500" dirty="0" smtClean="0">
                <a:solidFill>
                  <a:schemeClr val="tx1">
                    <a:lumMod val="85000"/>
                    <a:lumOff val="15000"/>
                  </a:schemeClr>
                </a:solidFill>
                <a:latin typeface="Gill Sans MT" panose="020B0502020104020203" pitchFamily="34" charset="0"/>
                <a:hlinkClick r:id="rId4"/>
              </a:rPr>
              <a:t>www.zotero.org/support/kb/legal_citations</a:t>
            </a:r>
            <a:r>
              <a:rPr lang="en-GB" sz="3500" dirty="0" smtClean="0">
                <a:solidFill>
                  <a:schemeClr val="tx1">
                    <a:lumMod val="85000"/>
                    <a:lumOff val="15000"/>
                  </a:schemeClr>
                </a:solidFill>
                <a:latin typeface="Gill Sans MT" panose="020B0502020104020203" pitchFamily="34" charset="0"/>
              </a:rPr>
              <a:t> </a:t>
            </a:r>
          </a:p>
          <a:p>
            <a:pPr fontAlgn="base">
              <a:buClr>
                <a:srgbClr val="004861"/>
              </a:buClr>
            </a:pPr>
            <a:endParaRPr lang="en-GB" sz="500" dirty="0">
              <a:solidFill>
                <a:schemeClr val="tx1">
                  <a:lumMod val="85000"/>
                  <a:lumOff val="15000"/>
                </a:schemeClr>
              </a:solidFill>
              <a:latin typeface="Gill Sans MT" panose="020B0502020104020203" pitchFamily="34" charset="0"/>
            </a:endParaRPr>
          </a:p>
          <a:p>
            <a:pPr fontAlgn="base">
              <a:buClr>
                <a:srgbClr val="004861"/>
              </a:buClr>
            </a:pPr>
            <a:r>
              <a:rPr lang="en-GB" sz="3500" dirty="0" smtClean="0">
                <a:solidFill>
                  <a:srgbClr val="008000"/>
                </a:solidFill>
                <a:latin typeface="Gill Sans MT" panose="020B0502020104020203" pitchFamily="34" charset="0"/>
              </a:rPr>
              <a:t>Juris-M </a:t>
            </a:r>
            <a:r>
              <a:rPr lang="en-GB" sz="3500" dirty="0" smtClean="0">
                <a:latin typeface="Gill Sans MT" panose="020B0502020104020203" pitchFamily="34" charset="0"/>
              </a:rPr>
              <a:t>is a variant of Zotero that adds support for legal writing. It was </a:t>
            </a:r>
            <a:r>
              <a:rPr lang="en-GB" sz="3500" dirty="0">
                <a:latin typeface="Gill Sans MT" panose="020B0502020104020203" pitchFamily="34" charset="0"/>
              </a:rPr>
              <a:t>developed by </a:t>
            </a:r>
            <a:r>
              <a:rPr lang="en-GB" sz="3500" dirty="0">
                <a:latin typeface="Gill Sans MT" panose="020B0502020104020203" pitchFamily="34" charset="0"/>
                <a:hlinkClick r:id="rId5"/>
              </a:rPr>
              <a:t>Frank Bennett</a:t>
            </a:r>
            <a:r>
              <a:rPr lang="en-GB" sz="3500" dirty="0">
                <a:latin typeface="Gill Sans MT" panose="020B0502020104020203" pitchFamily="34" charset="0"/>
              </a:rPr>
              <a:t>, Associate Professor of Law at Nagoya University. </a:t>
            </a:r>
            <a:endParaRPr lang="en-GB" sz="3500" dirty="0" smtClean="0">
              <a:latin typeface="Gill Sans MT" panose="020B0502020104020203" pitchFamily="34" charset="0"/>
            </a:endParaRPr>
          </a:p>
          <a:p>
            <a:pPr marL="0" indent="0" fontAlgn="base">
              <a:buClr>
                <a:srgbClr val="004861"/>
              </a:buClr>
              <a:buNone/>
            </a:pP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100" dirty="0" smtClean="0">
              <a:solidFill>
                <a:schemeClr val="tx1">
                  <a:lumMod val="85000"/>
                  <a:lumOff val="15000"/>
                </a:schemeClr>
              </a:solidFill>
              <a:latin typeface="Gill Sans MT" panose="020B0502020104020203" pitchFamily="34" charset="0"/>
            </a:endParaRPr>
          </a:p>
        </p:txBody>
      </p:sp>
    </p:spTree>
    <p:extLst>
      <p:ext uri="{BB962C8B-B14F-4D97-AF65-F5344CB8AC3E}">
        <p14:creationId xmlns:p14="http://schemas.microsoft.com/office/powerpoint/2010/main" val="37933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642"/>
            <a:ext cx="10515600" cy="1325563"/>
          </a:xfrm>
        </p:spPr>
        <p:txBody>
          <a:bodyPr>
            <a:normAutofit/>
          </a:bodyPr>
          <a:lstStyle/>
          <a:p>
            <a:pPr algn="ctr"/>
            <a:r>
              <a:rPr lang="en-GB" sz="4500" b="1" dirty="0" smtClean="0">
                <a:solidFill>
                  <a:srgbClr val="004861"/>
                </a:solidFill>
                <a:latin typeface="Georgia" panose="02040502050405020303" pitchFamily="18" charset="0"/>
              </a:rPr>
              <a:t>Further Support</a:t>
            </a:r>
            <a:endParaRPr lang="en-GB" sz="4500" b="1" dirty="0">
              <a:solidFill>
                <a:srgbClr val="004861"/>
              </a:solidFill>
              <a:latin typeface="Georgia" panose="02040502050405020303" pitchFamily="18" charset="0"/>
            </a:endParaRPr>
          </a:p>
        </p:txBody>
      </p:sp>
      <p:sp>
        <p:nvSpPr>
          <p:cNvPr id="3" name="Content Placeholder 2"/>
          <p:cNvSpPr>
            <a:spLocks noGrp="1"/>
          </p:cNvSpPr>
          <p:nvPr>
            <p:ph idx="1"/>
          </p:nvPr>
        </p:nvSpPr>
        <p:spPr>
          <a:xfrm>
            <a:off x="550523" y="1808252"/>
            <a:ext cx="11353800" cy="4365144"/>
          </a:xfrm>
        </p:spPr>
        <p:txBody>
          <a:bodyPr>
            <a:noAutofit/>
          </a:bodyPr>
          <a:lstStyle/>
          <a:p>
            <a:pPr fontAlgn="base">
              <a:buClr>
                <a:srgbClr val="004861"/>
              </a:buClr>
            </a:pPr>
            <a:r>
              <a:rPr lang="en-GB" sz="3500" dirty="0" smtClean="0">
                <a:solidFill>
                  <a:srgbClr val="008000"/>
                </a:solidFill>
                <a:latin typeface="Gill Sans MT" panose="020B0502020104020203" pitchFamily="34" charset="0"/>
              </a:rPr>
              <a:t>Juris-M</a:t>
            </a:r>
            <a:r>
              <a:rPr lang="en-GB" sz="3500" dirty="0" smtClean="0">
                <a:latin typeface="Gill Sans MT" panose="020B0502020104020203" pitchFamily="34" charset="0"/>
              </a:rPr>
              <a:t> documentation: </a:t>
            </a:r>
            <a:r>
              <a:rPr lang="en-US" sz="3600" dirty="0">
                <a:latin typeface="Gill Sans MT" panose="020B0502020104020203" pitchFamily="34" charset="0"/>
                <a:hlinkClick r:id="rId3"/>
              </a:rPr>
              <a:t>https://</a:t>
            </a:r>
            <a:r>
              <a:rPr lang="en-US" sz="3600" dirty="0" smtClean="0">
                <a:latin typeface="Gill Sans MT" panose="020B0502020104020203" pitchFamily="34" charset="0"/>
                <a:hlinkClick r:id="rId3"/>
              </a:rPr>
              <a:t>media.readthedocs.org/pdf/juris-m/latest/juris-m.pdf</a:t>
            </a:r>
            <a:endParaRPr lang="en-US" sz="3600" dirty="0" smtClean="0">
              <a:latin typeface="Gill Sans MT" panose="020B0502020104020203" pitchFamily="34" charset="0"/>
            </a:endParaRPr>
          </a:p>
          <a:p>
            <a:pPr fontAlgn="base">
              <a:buClr>
                <a:srgbClr val="004861"/>
              </a:buClr>
            </a:pPr>
            <a:endParaRPr lang="en-GB" sz="1000" dirty="0" smtClean="0">
              <a:solidFill>
                <a:srgbClr val="981F21"/>
              </a:solidFill>
              <a:latin typeface="Gill Sans MT" panose="020B0502020104020203" pitchFamily="34" charset="0"/>
            </a:endParaRPr>
          </a:p>
          <a:p>
            <a:pPr fontAlgn="base">
              <a:buClr>
                <a:srgbClr val="004861"/>
              </a:buClr>
            </a:pPr>
            <a:r>
              <a:rPr lang="en-GB" sz="3500" dirty="0" smtClean="0">
                <a:solidFill>
                  <a:srgbClr val="981F21"/>
                </a:solidFill>
                <a:latin typeface="Gill Sans MT" panose="020B0502020104020203" pitchFamily="34" charset="0"/>
              </a:rPr>
              <a:t>Zotero</a:t>
            </a:r>
            <a:r>
              <a:rPr lang="en-GB" sz="3500" dirty="0" smtClean="0">
                <a:solidFill>
                  <a:schemeClr val="tx1">
                    <a:lumMod val="85000"/>
                    <a:lumOff val="15000"/>
                  </a:schemeClr>
                </a:solidFill>
                <a:latin typeface="Gill Sans MT" panose="020B0502020104020203" pitchFamily="34" charset="0"/>
              </a:rPr>
              <a:t> documentation (including ‘Zotero for Mobile’): </a:t>
            </a:r>
            <a:r>
              <a:rPr lang="en-GB" sz="3500" dirty="0" smtClean="0">
                <a:solidFill>
                  <a:schemeClr val="tx1">
                    <a:lumMod val="85000"/>
                    <a:lumOff val="15000"/>
                  </a:schemeClr>
                </a:solidFill>
                <a:latin typeface="Gill Sans MT" panose="020B0502020104020203" pitchFamily="34" charset="0"/>
                <a:hlinkClick r:id="rId4"/>
              </a:rPr>
              <a:t>https</a:t>
            </a:r>
            <a:r>
              <a:rPr lang="en-GB" sz="3500" dirty="0">
                <a:solidFill>
                  <a:schemeClr val="tx1">
                    <a:lumMod val="85000"/>
                    <a:lumOff val="15000"/>
                  </a:schemeClr>
                </a:solidFill>
                <a:latin typeface="Gill Sans MT" panose="020B0502020104020203" pitchFamily="34" charset="0"/>
                <a:hlinkClick r:id="rId4"/>
              </a:rPr>
              <a:t>://www.zotero.org/support</a:t>
            </a:r>
            <a:r>
              <a:rPr lang="en-GB" sz="3500" dirty="0" smtClean="0">
                <a:solidFill>
                  <a:schemeClr val="tx1">
                    <a:lumMod val="85000"/>
                    <a:lumOff val="15000"/>
                  </a:schemeClr>
                </a:solidFill>
                <a:latin typeface="Gill Sans MT" panose="020B0502020104020203" pitchFamily="34" charset="0"/>
                <a:hlinkClick r:id="rId4"/>
              </a:rPr>
              <a:t>/</a:t>
            </a: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1000" dirty="0">
              <a:solidFill>
                <a:schemeClr val="tx1">
                  <a:lumMod val="85000"/>
                  <a:lumOff val="15000"/>
                </a:schemeClr>
              </a:solidFill>
              <a:latin typeface="Gill Sans MT" panose="020B0502020104020203" pitchFamily="34" charset="0"/>
            </a:endParaRPr>
          </a:p>
          <a:p>
            <a:pPr fontAlgn="base">
              <a:buClr>
                <a:srgbClr val="004861"/>
              </a:buClr>
            </a:pPr>
            <a:r>
              <a:rPr lang="en-GB" sz="3500" dirty="0" smtClean="0">
                <a:solidFill>
                  <a:srgbClr val="981F21"/>
                </a:solidFill>
                <a:latin typeface="Gill Sans MT" panose="020B0502020104020203" pitchFamily="34" charset="0"/>
              </a:rPr>
              <a:t>Zotero</a:t>
            </a:r>
            <a:r>
              <a:rPr lang="en-GB" sz="3500" dirty="0" smtClean="0">
                <a:solidFill>
                  <a:schemeClr val="tx1">
                    <a:lumMod val="85000"/>
                    <a:lumOff val="15000"/>
                  </a:schemeClr>
                </a:solidFill>
                <a:latin typeface="Gill Sans MT" panose="020B0502020104020203" pitchFamily="34" charset="0"/>
              </a:rPr>
              <a:t> forum:                           </a:t>
            </a:r>
            <a:r>
              <a:rPr lang="en-GB" sz="3500" dirty="0" smtClean="0">
                <a:solidFill>
                  <a:schemeClr val="tx1">
                    <a:lumMod val="85000"/>
                    <a:lumOff val="15000"/>
                  </a:schemeClr>
                </a:solidFill>
                <a:latin typeface="Gill Sans MT" panose="020B0502020104020203" pitchFamily="34" charset="0"/>
                <a:hlinkClick r:id="rId5"/>
              </a:rPr>
              <a:t>https</a:t>
            </a:r>
            <a:r>
              <a:rPr lang="en-GB" sz="3500" dirty="0">
                <a:solidFill>
                  <a:schemeClr val="tx1">
                    <a:lumMod val="85000"/>
                    <a:lumOff val="15000"/>
                  </a:schemeClr>
                </a:solidFill>
                <a:latin typeface="Gill Sans MT" panose="020B0502020104020203" pitchFamily="34" charset="0"/>
                <a:hlinkClick r:id="rId5"/>
              </a:rPr>
              <a:t>://</a:t>
            </a:r>
            <a:r>
              <a:rPr lang="en-GB" sz="3500" dirty="0" smtClean="0">
                <a:solidFill>
                  <a:schemeClr val="tx1">
                    <a:lumMod val="85000"/>
                    <a:lumOff val="15000"/>
                  </a:schemeClr>
                </a:solidFill>
                <a:latin typeface="Gill Sans MT" panose="020B0502020104020203" pitchFamily="34" charset="0"/>
                <a:hlinkClick r:id="rId5"/>
              </a:rPr>
              <a:t>forums.zotero.org/discussions</a:t>
            </a:r>
            <a:r>
              <a:rPr lang="en-GB" sz="3500" dirty="0" smtClean="0">
                <a:solidFill>
                  <a:schemeClr val="tx1">
                    <a:lumMod val="85000"/>
                    <a:lumOff val="15000"/>
                  </a:schemeClr>
                </a:solidFill>
                <a:latin typeface="Gill Sans MT" panose="020B0502020104020203" pitchFamily="34" charset="0"/>
              </a:rPr>
              <a:t> </a:t>
            </a: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10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3500" dirty="0" smtClean="0">
              <a:solidFill>
                <a:schemeClr val="tx1">
                  <a:lumMod val="85000"/>
                  <a:lumOff val="15000"/>
                </a:schemeClr>
              </a:solidFill>
              <a:latin typeface="Gill Sans MT" panose="020B0502020104020203" pitchFamily="34" charset="0"/>
            </a:endParaRPr>
          </a:p>
          <a:p>
            <a:pPr marL="0" indent="0" fontAlgn="base">
              <a:buClr>
                <a:srgbClr val="004861"/>
              </a:buClr>
              <a:buNone/>
            </a:pPr>
            <a:endParaRPr lang="en-GB" sz="3500" dirty="0">
              <a:solidFill>
                <a:schemeClr val="tx1">
                  <a:lumMod val="85000"/>
                  <a:lumOff val="15000"/>
                </a:schemeClr>
              </a:solidFill>
              <a:latin typeface="Gill Sans MT" panose="020B0502020104020203" pitchFamily="34" charset="0"/>
            </a:endParaRPr>
          </a:p>
          <a:p>
            <a:pPr marL="0" indent="0" fontAlgn="base">
              <a:buClr>
                <a:srgbClr val="004861"/>
              </a:buClr>
              <a:buNone/>
            </a:pPr>
            <a:endParaRPr lang="en-GB" sz="3500" dirty="0">
              <a:solidFill>
                <a:schemeClr val="tx1">
                  <a:lumMod val="85000"/>
                  <a:lumOff val="15000"/>
                </a:schemeClr>
              </a:solidFill>
              <a:latin typeface="Gill Sans MT" panose="020B0502020104020203" pitchFamily="34" charset="0"/>
            </a:endParaRPr>
          </a:p>
          <a:p>
            <a:pPr fontAlgn="base">
              <a:buClr>
                <a:srgbClr val="004861"/>
              </a:buClr>
            </a:pPr>
            <a:endParaRPr lang="en-GB" sz="3500" dirty="0" smtClean="0">
              <a:solidFill>
                <a:schemeClr val="tx1">
                  <a:lumMod val="85000"/>
                  <a:lumOff val="15000"/>
                </a:schemeClr>
              </a:solidFill>
              <a:latin typeface="Gill Sans MT" panose="020B0502020104020203" pitchFamily="34" charset="0"/>
            </a:endParaRPr>
          </a:p>
          <a:p>
            <a:pPr marL="0" indent="0" fontAlgn="base">
              <a:buClr>
                <a:srgbClr val="004861"/>
              </a:buClr>
              <a:buNone/>
            </a:pPr>
            <a:r>
              <a:rPr lang="en-GB" sz="3500" dirty="0" smtClean="0">
                <a:solidFill>
                  <a:schemeClr val="tx1">
                    <a:lumMod val="85000"/>
                    <a:lumOff val="15000"/>
                  </a:schemeClr>
                </a:solidFill>
                <a:latin typeface="Gill Sans MT" panose="020B0502020104020203" pitchFamily="34" charset="0"/>
              </a:rPr>
              <a:t> </a:t>
            </a:r>
            <a:endParaRPr lang="en-GB" sz="3500" dirty="0">
              <a:solidFill>
                <a:schemeClr val="tx1">
                  <a:lumMod val="85000"/>
                  <a:lumOff val="15000"/>
                </a:schemeClr>
              </a:solidFill>
              <a:latin typeface="Gill Sans MT" panose="020B0502020104020203" pitchFamily="34" charset="0"/>
            </a:endParaRPr>
          </a:p>
          <a:p>
            <a:pPr fontAlgn="base">
              <a:buClr>
                <a:srgbClr val="004861"/>
              </a:buClr>
            </a:pP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35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100" dirty="0" smtClean="0">
              <a:solidFill>
                <a:schemeClr val="tx1">
                  <a:lumMod val="85000"/>
                  <a:lumOff val="15000"/>
                </a:schemeClr>
              </a:solidFill>
              <a:latin typeface="Gill Sans MT" panose="020B0502020104020203" pitchFamily="34" charset="0"/>
            </a:endParaRPr>
          </a:p>
        </p:txBody>
      </p:sp>
    </p:spTree>
    <p:extLst>
      <p:ext uri="{BB962C8B-B14F-4D97-AF65-F5344CB8AC3E}">
        <p14:creationId xmlns:p14="http://schemas.microsoft.com/office/powerpoint/2010/main" val="73727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72488" y="2656577"/>
            <a:ext cx="10847024" cy="3438538"/>
            <a:chOff x="672488" y="1690688"/>
            <a:chExt cx="10847024" cy="3438538"/>
          </a:xfrm>
        </p:grpSpPr>
        <p:grpSp>
          <p:nvGrpSpPr>
            <p:cNvPr id="10" name="Group 9"/>
            <p:cNvGrpSpPr/>
            <p:nvPr/>
          </p:nvGrpSpPr>
          <p:grpSpPr>
            <a:xfrm>
              <a:off x="672488" y="1690688"/>
              <a:ext cx="10847024" cy="3438538"/>
              <a:chOff x="672488" y="1690688"/>
              <a:chExt cx="10847024" cy="343853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88" y="1690688"/>
                <a:ext cx="10847024" cy="3438538"/>
              </a:xfrm>
              <a:prstGeom prst="rect">
                <a:avLst/>
              </a:prstGeom>
            </p:spPr>
          </p:pic>
          <p:sp>
            <p:nvSpPr>
              <p:cNvPr id="5" name="Rounded Rectangle 4"/>
              <p:cNvSpPr/>
              <p:nvPr/>
            </p:nvSpPr>
            <p:spPr>
              <a:xfrm>
                <a:off x="10565175" y="2165656"/>
                <a:ext cx="733539" cy="194998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10217150" y="2000250"/>
                <a:ext cx="1181100" cy="184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9726561" y="4118358"/>
                <a:ext cx="1792951" cy="485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p:cNvSpPr txBox="1"/>
            <p:nvPr/>
          </p:nvSpPr>
          <p:spPr>
            <a:xfrm>
              <a:off x="4885626" y="2398504"/>
              <a:ext cx="2490537" cy="907941"/>
            </a:xfrm>
            <a:prstGeom prst="rect">
              <a:avLst/>
            </a:prstGeom>
            <a:noFill/>
          </p:spPr>
          <p:txBody>
            <a:bodyPr wrap="square" rtlCol="0">
              <a:spAutoFit/>
            </a:bodyPr>
            <a:lstStyle/>
            <a:p>
              <a:pPr algn="ctr"/>
              <a:r>
                <a:rPr lang="en-GB" sz="3500" dirty="0" smtClean="0">
                  <a:solidFill>
                    <a:srgbClr val="008000"/>
                  </a:solidFill>
                  <a:latin typeface="Gill Sans MT" panose="020B0502020104020203" pitchFamily="34" charset="0"/>
                </a:rPr>
                <a:t>Juris-M</a:t>
              </a:r>
              <a:endParaRPr lang="en-GB" sz="3500" dirty="0">
                <a:solidFill>
                  <a:srgbClr val="008000"/>
                </a:solidFill>
                <a:latin typeface="Gill Sans MT" panose="020B0502020104020203" pitchFamily="34" charset="0"/>
              </a:endParaRPr>
            </a:p>
            <a:p>
              <a:endParaRPr lang="en-GB" dirty="0"/>
            </a:p>
          </p:txBody>
        </p:sp>
      </p:grpSp>
      <p:sp>
        <p:nvSpPr>
          <p:cNvPr id="17" name="TextBox 16"/>
          <p:cNvSpPr txBox="1"/>
          <p:nvPr/>
        </p:nvSpPr>
        <p:spPr>
          <a:xfrm>
            <a:off x="8071161" y="3061442"/>
            <a:ext cx="1681975" cy="941796"/>
          </a:xfrm>
          <a:prstGeom prst="rect">
            <a:avLst/>
          </a:prstGeom>
          <a:noFill/>
        </p:spPr>
        <p:txBody>
          <a:bodyPr wrap="square" rtlCol="0">
            <a:spAutoFit/>
          </a:bodyPr>
          <a:lstStyle/>
          <a:p>
            <a:pPr>
              <a:lnSpc>
                <a:spcPct val="80000"/>
              </a:lnSpc>
            </a:pPr>
            <a:r>
              <a:rPr lang="en-GB" sz="2300" dirty="0" smtClean="0">
                <a:solidFill>
                  <a:schemeClr val="bg1"/>
                </a:solidFill>
                <a:latin typeface="Gill Sans MT Condensed" panose="020B0506020104020203" pitchFamily="34" charset="0"/>
              </a:rPr>
              <a:t>Push to Word  in desired style e.g. OSCOLA</a:t>
            </a:r>
            <a:endParaRPr lang="en-GB" sz="2300" dirty="0">
              <a:solidFill>
                <a:schemeClr val="bg1"/>
              </a:solidFill>
              <a:latin typeface="Gill Sans MT Condensed" panose="020B0506020104020203" pitchFamily="34" charset="0"/>
            </a:endParaRPr>
          </a:p>
        </p:txBody>
      </p:sp>
      <p:sp>
        <p:nvSpPr>
          <p:cNvPr id="2" name="Title 1"/>
          <p:cNvSpPr>
            <a:spLocks noGrp="1"/>
          </p:cNvSpPr>
          <p:nvPr>
            <p:ph type="title"/>
          </p:nvPr>
        </p:nvSpPr>
        <p:spPr>
          <a:xfrm>
            <a:off x="838200" y="139097"/>
            <a:ext cx="10515600" cy="1325563"/>
          </a:xfrm>
        </p:spPr>
        <p:txBody>
          <a:bodyPr>
            <a:normAutofit/>
          </a:bodyPr>
          <a:lstStyle/>
          <a:p>
            <a:pPr algn="ctr"/>
            <a:r>
              <a:rPr lang="en-GB" sz="4500" b="1" dirty="0" smtClean="0">
                <a:solidFill>
                  <a:srgbClr val="004861"/>
                </a:solidFill>
                <a:latin typeface="Georgia" panose="02040502050405020303" pitchFamily="18" charset="0"/>
              </a:rPr>
              <a:t>How it all works</a:t>
            </a:r>
            <a:endParaRPr lang="en-GB" sz="4500" b="1" dirty="0">
              <a:solidFill>
                <a:srgbClr val="004861"/>
              </a:solidFill>
              <a:latin typeface="Georgia" panose="02040502050405020303" pitchFamily="18" charset="0"/>
            </a:endParaRPr>
          </a:p>
        </p:txBody>
      </p:sp>
      <p:sp>
        <p:nvSpPr>
          <p:cNvPr id="3" name="Content Placeholder 2"/>
          <p:cNvSpPr>
            <a:spLocks noGrp="1"/>
          </p:cNvSpPr>
          <p:nvPr>
            <p:ph idx="1"/>
          </p:nvPr>
        </p:nvSpPr>
        <p:spPr>
          <a:xfrm>
            <a:off x="572841" y="5112932"/>
            <a:ext cx="1803581" cy="2207048"/>
          </a:xfrm>
        </p:spPr>
        <p:txBody>
          <a:bodyPr>
            <a:noAutofit/>
          </a:bodyPr>
          <a:lstStyle/>
          <a:p>
            <a:pPr marL="0" indent="0" algn="ctr" fontAlgn="base">
              <a:lnSpc>
                <a:spcPct val="80000"/>
              </a:lnSpc>
              <a:buClr>
                <a:srgbClr val="004861"/>
              </a:buClr>
              <a:buNone/>
            </a:pPr>
            <a:r>
              <a:rPr lang="en-GB" sz="3500" dirty="0" smtClean="0">
                <a:solidFill>
                  <a:schemeClr val="tx1">
                    <a:lumMod val="85000"/>
                    <a:lumOff val="15000"/>
                  </a:schemeClr>
                </a:solidFill>
                <a:latin typeface="Gill Sans MT" panose="020B0502020104020203" pitchFamily="34" charset="0"/>
              </a:rPr>
              <a:t>Item you’re using</a:t>
            </a:r>
            <a:endParaRPr lang="en-GB" sz="3500" dirty="0" smtClean="0">
              <a:solidFill>
                <a:srgbClr val="004861"/>
              </a:solidFill>
              <a:latin typeface="Gill Sans MT" panose="020B0502020104020203" pitchFamily="34" charset="0"/>
            </a:endParaRPr>
          </a:p>
          <a:p>
            <a:pPr fontAlgn="base">
              <a:buClr>
                <a:srgbClr val="004861"/>
              </a:buClr>
            </a:pPr>
            <a:endParaRPr lang="en-GB" sz="1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3500" dirty="0">
              <a:solidFill>
                <a:schemeClr val="tx1">
                  <a:lumMod val="85000"/>
                  <a:lumOff val="15000"/>
                </a:schemeClr>
              </a:solidFill>
              <a:latin typeface="Gill Sans MT" panose="020B0502020104020203" pitchFamily="34" charset="0"/>
            </a:endParaRPr>
          </a:p>
        </p:txBody>
      </p:sp>
      <p:sp>
        <p:nvSpPr>
          <p:cNvPr id="9" name="Rectangle 8"/>
          <p:cNvSpPr/>
          <p:nvPr/>
        </p:nvSpPr>
        <p:spPr>
          <a:xfrm>
            <a:off x="3570162" y="5944264"/>
            <a:ext cx="5046942" cy="523220"/>
          </a:xfrm>
          <a:prstGeom prst="rect">
            <a:avLst/>
          </a:prstGeom>
        </p:spPr>
        <p:txBody>
          <a:bodyPr wrap="square">
            <a:spAutoFit/>
          </a:bodyPr>
          <a:lstStyle/>
          <a:p>
            <a:pPr algn="ctr" fontAlgn="base">
              <a:lnSpc>
                <a:spcPct val="80000"/>
              </a:lnSpc>
              <a:buClr>
                <a:srgbClr val="004861"/>
              </a:buClr>
            </a:pPr>
            <a:r>
              <a:rPr lang="en-GB" sz="3500" dirty="0" smtClean="0">
                <a:latin typeface="Gill Sans MT" panose="020B0502020104020203" pitchFamily="34" charset="0"/>
              </a:rPr>
              <a:t>Your ‘Library’</a:t>
            </a:r>
            <a:endParaRPr lang="en-GB" sz="3500" dirty="0">
              <a:latin typeface="Gill Sans MT" panose="020B0502020104020203" pitchFamily="34" charset="0"/>
            </a:endParaRPr>
          </a:p>
        </p:txBody>
      </p:sp>
      <p:sp>
        <p:nvSpPr>
          <p:cNvPr id="11" name="Content Placeholder 2"/>
          <p:cNvSpPr txBox="1">
            <a:spLocks/>
          </p:cNvSpPr>
          <p:nvPr/>
        </p:nvSpPr>
        <p:spPr>
          <a:xfrm>
            <a:off x="9348537" y="5090898"/>
            <a:ext cx="2466473" cy="2207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80000"/>
              </a:lnSpc>
              <a:buClr>
                <a:srgbClr val="004861"/>
              </a:buClr>
              <a:buFont typeface="Arial" panose="020B0604020202020204" pitchFamily="34" charset="0"/>
              <a:buNone/>
            </a:pPr>
            <a:r>
              <a:rPr lang="en-GB" sz="3500" dirty="0" smtClean="0">
                <a:solidFill>
                  <a:schemeClr val="tx1">
                    <a:lumMod val="85000"/>
                    <a:lumOff val="15000"/>
                  </a:schemeClr>
                </a:solidFill>
                <a:latin typeface="Gill Sans MT" panose="020B0502020104020203" pitchFamily="34" charset="0"/>
              </a:rPr>
              <a:t>Report             you’re            writing</a:t>
            </a:r>
          </a:p>
          <a:p>
            <a:pPr marL="0" indent="0" fontAlgn="base">
              <a:buClr>
                <a:srgbClr val="004861"/>
              </a:buClr>
              <a:buFont typeface="Arial" panose="020B0604020202020204" pitchFamily="34" charset="0"/>
              <a:buNone/>
            </a:pPr>
            <a:r>
              <a:rPr lang="en-GB" sz="3500" dirty="0" smtClean="0">
                <a:solidFill>
                  <a:schemeClr val="tx1">
                    <a:lumMod val="85000"/>
                    <a:lumOff val="15000"/>
                  </a:schemeClr>
                </a:solidFill>
                <a:latin typeface="Gill Sans MT" panose="020B0502020104020203" pitchFamily="34" charset="0"/>
              </a:rPr>
              <a:t> </a:t>
            </a:r>
            <a:endParaRPr lang="en-GB" sz="3500" dirty="0" smtClean="0">
              <a:solidFill>
                <a:srgbClr val="004861"/>
              </a:solidFill>
              <a:latin typeface="Gill Sans MT" panose="020B0502020104020203" pitchFamily="34" charset="0"/>
            </a:endParaRPr>
          </a:p>
          <a:p>
            <a:pPr fontAlgn="base">
              <a:buClr>
                <a:srgbClr val="004861"/>
              </a:buClr>
            </a:pPr>
            <a:endParaRPr lang="en-GB" sz="100" dirty="0" smtClean="0">
              <a:solidFill>
                <a:schemeClr val="tx1">
                  <a:lumMod val="85000"/>
                  <a:lumOff val="15000"/>
                </a:schemeClr>
              </a:solidFill>
              <a:latin typeface="Gill Sans MT" panose="020B0502020104020203" pitchFamily="34" charset="0"/>
            </a:endParaRPr>
          </a:p>
          <a:p>
            <a:pPr fontAlgn="base">
              <a:buClr>
                <a:srgbClr val="004861"/>
              </a:buClr>
            </a:pPr>
            <a:endParaRPr lang="en-GB" sz="3500" dirty="0">
              <a:solidFill>
                <a:schemeClr val="tx1">
                  <a:lumMod val="85000"/>
                  <a:lumOff val="15000"/>
                </a:schemeClr>
              </a:solidFill>
              <a:latin typeface="Gill Sans MT" panose="020B0502020104020203" pitchFamily="34" charset="0"/>
            </a:endParaRPr>
          </a:p>
        </p:txBody>
      </p:sp>
      <p:sp>
        <p:nvSpPr>
          <p:cNvPr id="19" name="TextBox 18"/>
          <p:cNvSpPr txBox="1"/>
          <p:nvPr/>
        </p:nvSpPr>
        <p:spPr>
          <a:xfrm>
            <a:off x="2250106" y="4515842"/>
            <a:ext cx="1858692" cy="446276"/>
          </a:xfrm>
          <a:prstGeom prst="rect">
            <a:avLst/>
          </a:prstGeom>
          <a:noFill/>
        </p:spPr>
        <p:txBody>
          <a:bodyPr wrap="square" rtlCol="0">
            <a:spAutoFit/>
          </a:bodyPr>
          <a:lstStyle/>
          <a:p>
            <a:r>
              <a:rPr lang="en-GB" sz="2300" dirty="0" smtClean="0">
                <a:solidFill>
                  <a:srgbClr val="008000"/>
                </a:solidFill>
                <a:latin typeface="Gill Sans MT Condensed" panose="020B0506020104020203" pitchFamily="34" charset="0"/>
              </a:rPr>
              <a:t>Juris-M Connector</a:t>
            </a:r>
            <a:endParaRPr lang="en-GB" sz="2300" dirty="0">
              <a:solidFill>
                <a:srgbClr val="008000"/>
              </a:solidFill>
              <a:latin typeface="Gill Sans MT Condensed" panose="020B0506020104020203" pitchFamily="34" charset="0"/>
            </a:endParaRPr>
          </a:p>
        </p:txBody>
      </p:sp>
      <p:sp>
        <p:nvSpPr>
          <p:cNvPr id="21" name="Pentagon 20"/>
          <p:cNvSpPr/>
          <p:nvPr/>
        </p:nvSpPr>
        <p:spPr>
          <a:xfrm>
            <a:off x="2285711" y="3461323"/>
            <a:ext cx="1904917" cy="1045028"/>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2220776" y="3517136"/>
            <a:ext cx="2034786" cy="941796"/>
          </a:xfrm>
          <a:prstGeom prst="rect">
            <a:avLst/>
          </a:prstGeom>
          <a:noFill/>
        </p:spPr>
        <p:txBody>
          <a:bodyPr wrap="square" rtlCol="0">
            <a:spAutoFit/>
          </a:bodyPr>
          <a:lstStyle/>
          <a:p>
            <a:pPr>
              <a:lnSpc>
                <a:spcPct val="80000"/>
              </a:lnSpc>
            </a:pPr>
            <a:r>
              <a:rPr lang="en-GB" sz="2300" dirty="0" smtClean="0">
                <a:solidFill>
                  <a:srgbClr val="FFFFFF"/>
                </a:solidFill>
                <a:latin typeface="Gill Sans MT Condensed" panose="020B0506020104020203" pitchFamily="34" charset="0"/>
              </a:rPr>
              <a:t>Pull bibliographic info from items on web or desktop</a:t>
            </a:r>
            <a:endParaRPr lang="en-GB" sz="2300" dirty="0">
              <a:solidFill>
                <a:srgbClr val="FFFFFF"/>
              </a:solidFill>
              <a:latin typeface="Gill Sans MT Condensed" panose="020B0506020104020203" pitchFamily="34" charset="0"/>
            </a:endParaRPr>
          </a:p>
        </p:txBody>
      </p:sp>
      <p:sp>
        <p:nvSpPr>
          <p:cNvPr id="23" name="Pentagon 22"/>
          <p:cNvSpPr/>
          <p:nvPr/>
        </p:nvSpPr>
        <p:spPr>
          <a:xfrm>
            <a:off x="7945785" y="3461323"/>
            <a:ext cx="1781223" cy="1045028"/>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GB" sz="2300" dirty="0" smtClean="0">
                <a:solidFill>
                  <a:schemeClr val="bg1"/>
                </a:solidFill>
                <a:latin typeface="Gill Sans MT Condensed" panose="020B0506020104020203" pitchFamily="34" charset="0"/>
              </a:rPr>
              <a:t>Push to </a:t>
            </a:r>
            <a:r>
              <a:rPr lang="en-GB" sz="2300" b="1" dirty="0" smtClean="0">
                <a:solidFill>
                  <a:schemeClr val="bg1"/>
                </a:solidFill>
                <a:latin typeface="Gill Sans MT Condensed" panose="020B0506020104020203" pitchFamily="34" charset="0"/>
              </a:rPr>
              <a:t>Word</a:t>
            </a:r>
            <a:r>
              <a:rPr lang="en-GB" sz="2300" dirty="0" smtClean="0">
                <a:solidFill>
                  <a:schemeClr val="bg1"/>
                </a:solidFill>
                <a:latin typeface="Gill Sans MT Condensed" panose="020B0506020104020203" pitchFamily="34" charset="0"/>
              </a:rPr>
              <a:t>  in desired style e.g. JM OSCOLA</a:t>
            </a:r>
            <a:endParaRPr lang="en-GB" sz="2300" dirty="0">
              <a:solidFill>
                <a:schemeClr val="bg1"/>
              </a:solidFill>
              <a:latin typeface="Gill Sans MT Condensed" panose="020B0506020104020203" pitchFamily="34" charset="0"/>
            </a:endParaRPr>
          </a:p>
        </p:txBody>
      </p:sp>
      <p:sp>
        <p:nvSpPr>
          <p:cNvPr id="24" name="TextBox 23"/>
          <p:cNvSpPr txBox="1"/>
          <p:nvPr/>
        </p:nvSpPr>
        <p:spPr>
          <a:xfrm>
            <a:off x="7889560" y="4516514"/>
            <a:ext cx="1858692" cy="446276"/>
          </a:xfrm>
          <a:prstGeom prst="rect">
            <a:avLst/>
          </a:prstGeom>
          <a:noFill/>
        </p:spPr>
        <p:txBody>
          <a:bodyPr wrap="square" rtlCol="0">
            <a:spAutoFit/>
          </a:bodyPr>
          <a:lstStyle/>
          <a:p>
            <a:r>
              <a:rPr lang="en-GB" sz="2300" dirty="0" smtClean="0">
                <a:solidFill>
                  <a:srgbClr val="981F21"/>
                </a:solidFill>
                <a:latin typeface="Gill Sans MT Condensed" panose="020B0506020104020203" pitchFamily="34" charset="0"/>
              </a:rPr>
              <a:t>Zotero Plug-in</a:t>
            </a:r>
            <a:endParaRPr lang="en-GB" sz="2300" dirty="0">
              <a:solidFill>
                <a:srgbClr val="981F21"/>
              </a:solidFill>
              <a:latin typeface="Gill Sans MT Condensed" panose="020B0506020104020203"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6882" y="968451"/>
            <a:ext cx="1997688" cy="1997688"/>
          </a:xfrm>
          <a:prstGeom prst="rect">
            <a:avLst/>
          </a:prstGeom>
        </p:spPr>
      </p:pic>
      <p:sp>
        <p:nvSpPr>
          <p:cNvPr id="13" name="Rectangle 12"/>
          <p:cNvSpPr/>
          <p:nvPr/>
        </p:nvSpPr>
        <p:spPr>
          <a:xfrm>
            <a:off x="5356677" y="1811544"/>
            <a:ext cx="1499193" cy="630942"/>
          </a:xfrm>
          <a:prstGeom prst="rect">
            <a:avLst/>
          </a:prstGeom>
        </p:spPr>
        <p:txBody>
          <a:bodyPr wrap="none">
            <a:spAutoFit/>
          </a:bodyPr>
          <a:lstStyle/>
          <a:p>
            <a:pPr algn="ctr"/>
            <a:r>
              <a:rPr lang="en-GB" sz="3500" dirty="0" smtClean="0">
                <a:solidFill>
                  <a:srgbClr val="981F21"/>
                </a:solidFill>
                <a:latin typeface="Gill Sans MT" panose="020B0502020104020203" pitchFamily="34" charset="0"/>
              </a:rPr>
              <a:t>Zotero</a:t>
            </a:r>
            <a:endParaRPr lang="en-GB" sz="3500" dirty="0">
              <a:solidFill>
                <a:srgbClr val="981F21"/>
              </a:solidFill>
              <a:latin typeface="Gill Sans MT" panose="020B0502020104020203" pitchFamily="34" charset="0"/>
            </a:endParaRPr>
          </a:p>
        </p:txBody>
      </p:sp>
      <p:sp>
        <p:nvSpPr>
          <p:cNvPr id="14" name="Pentagon 13"/>
          <p:cNvSpPr/>
          <p:nvPr/>
        </p:nvSpPr>
        <p:spPr>
          <a:xfrm rot="16200000">
            <a:off x="5625489" y="2477260"/>
            <a:ext cx="254614" cy="451798"/>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entagon 21"/>
          <p:cNvSpPr/>
          <p:nvPr/>
        </p:nvSpPr>
        <p:spPr>
          <a:xfrm rot="5400000">
            <a:off x="6301873" y="2496098"/>
            <a:ext cx="254614" cy="451798"/>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4687912" y="3958640"/>
            <a:ext cx="2811441" cy="950388"/>
          </a:xfrm>
          <a:prstGeom prst="rect">
            <a:avLst/>
          </a:prstGeom>
        </p:spPr>
        <p:txBody>
          <a:bodyPr wrap="square">
            <a:spAutoFit/>
          </a:bodyPr>
          <a:lstStyle/>
          <a:p>
            <a:pPr algn="ctr" fontAlgn="base">
              <a:lnSpc>
                <a:spcPct val="80000"/>
              </a:lnSpc>
              <a:buClr>
                <a:srgbClr val="004861"/>
              </a:buClr>
            </a:pPr>
            <a:r>
              <a:rPr lang="en-GB" dirty="0">
                <a:latin typeface="Gill Sans MT Condensed" panose="020B0506020104020203" pitchFamily="34" charset="0"/>
              </a:rPr>
              <a:t> </a:t>
            </a:r>
            <a:r>
              <a:rPr lang="en-GB" sz="2300" dirty="0">
                <a:latin typeface="Gill Sans MT Condensed" panose="020B0506020104020203" pitchFamily="34" charset="0"/>
              </a:rPr>
              <a:t>create folders, </a:t>
            </a:r>
            <a:r>
              <a:rPr lang="en-GB" sz="2300" dirty="0" smtClean="0">
                <a:latin typeface="Gill Sans MT Condensed" panose="020B0506020104020203" pitchFamily="34" charset="0"/>
              </a:rPr>
              <a:t>           add </a:t>
            </a:r>
            <a:r>
              <a:rPr lang="en-GB" sz="2300" dirty="0">
                <a:latin typeface="Gill Sans MT Condensed" panose="020B0506020104020203" pitchFamily="34" charset="0"/>
              </a:rPr>
              <a:t>notes etc.</a:t>
            </a:r>
          </a:p>
          <a:p>
            <a:pPr algn="ctr" fontAlgn="base">
              <a:lnSpc>
                <a:spcPct val="80000"/>
              </a:lnSpc>
              <a:buClr>
                <a:srgbClr val="004861"/>
              </a:buClr>
            </a:pPr>
            <a:r>
              <a:rPr lang="en-GB" sz="2300" dirty="0">
                <a:latin typeface="Gill Sans MT Condensed" panose="020B0506020104020203" pitchFamily="34" charset="0"/>
              </a:rPr>
              <a:t>+ </a:t>
            </a:r>
            <a:r>
              <a:rPr lang="en-GB" sz="2300" dirty="0" smtClean="0">
                <a:latin typeface="Gill Sans MT Condensed" panose="020B0506020104020203" pitchFamily="34" charset="0"/>
              </a:rPr>
              <a:t>add records manually</a:t>
            </a:r>
            <a:endParaRPr lang="en-GB" sz="2300" dirty="0">
              <a:latin typeface="Gill Sans MT Condensed" panose="020B0506020104020203" pitchFamily="34" charset="0"/>
            </a:endParaRPr>
          </a:p>
        </p:txBody>
      </p:sp>
      <p:sp>
        <p:nvSpPr>
          <p:cNvPr id="20" name="Rectangle 19"/>
          <p:cNvSpPr/>
          <p:nvPr/>
        </p:nvSpPr>
        <p:spPr>
          <a:xfrm>
            <a:off x="6786621" y="1472661"/>
            <a:ext cx="2100528" cy="941796"/>
          </a:xfrm>
          <a:prstGeom prst="rect">
            <a:avLst/>
          </a:prstGeom>
        </p:spPr>
        <p:txBody>
          <a:bodyPr wrap="square">
            <a:spAutoFit/>
          </a:bodyPr>
          <a:lstStyle/>
          <a:p>
            <a:pPr algn="ctr">
              <a:lnSpc>
                <a:spcPct val="80000"/>
              </a:lnSpc>
            </a:pPr>
            <a:r>
              <a:rPr lang="en-GB" sz="2300" dirty="0" smtClean="0">
                <a:latin typeface="Gill Sans MT Condensed" panose="020B0506020104020203" pitchFamily="34" charset="0"/>
              </a:rPr>
              <a:t>Sync your accounts;</a:t>
            </a:r>
          </a:p>
          <a:p>
            <a:pPr algn="ctr">
              <a:lnSpc>
                <a:spcPct val="80000"/>
              </a:lnSpc>
            </a:pPr>
            <a:r>
              <a:rPr lang="en-GB" sz="2300" dirty="0">
                <a:latin typeface="Gill Sans MT Condensed" panose="020B0506020104020203" pitchFamily="34" charset="0"/>
              </a:rPr>
              <a:t>i</a:t>
            </a:r>
            <a:r>
              <a:rPr lang="en-GB" sz="2300" dirty="0" smtClean="0">
                <a:latin typeface="Gill Sans MT Condensed" panose="020B0506020104020203" pitchFamily="34" charset="0"/>
              </a:rPr>
              <a:t>nvite members </a:t>
            </a:r>
          </a:p>
          <a:p>
            <a:pPr algn="ctr">
              <a:lnSpc>
                <a:spcPct val="80000"/>
              </a:lnSpc>
            </a:pPr>
            <a:r>
              <a:rPr lang="en-GB" sz="2300" dirty="0" smtClean="0">
                <a:latin typeface="Gill Sans MT Condensed" panose="020B0506020104020203" pitchFamily="34" charset="0"/>
              </a:rPr>
              <a:t>to </a:t>
            </a:r>
            <a:r>
              <a:rPr lang="en-GB" sz="2300" dirty="0">
                <a:latin typeface="Gill Sans MT Condensed" panose="020B0506020104020203" pitchFamily="34" charset="0"/>
              </a:rPr>
              <a:t>y</a:t>
            </a:r>
            <a:r>
              <a:rPr lang="en-GB" sz="2300" dirty="0" smtClean="0">
                <a:latin typeface="Gill Sans MT Condensed" panose="020B0506020104020203" pitchFamily="34" charset="0"/>
              </a:rPr>
              <a:t>our Groups</a:t>
            </a:r>
          </a:p>
        </p:txBody>
      </p:sp>
    </p:spTree>
    <p:extLst>
      <p:ext uri="{BB962C8B-B14F-4D97-AF65-F5344CB8AC3E}">
        <p14:creationId xmlns:p14="http://schemas.microsoft.com/office/powerpoint/2010/main" val="2297601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81F2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87774"/>
            <a:ext cx="12192000" cy="1740665"/>
          </a:xfrm>
        </p:spPr>
        <p:txBody>
          <a:bodyPr>
            <a:noAutofit/>
          </a:bodyPr>
          <a:lstStyle/>
          <a:p>
            <a:pPr>
              <a:lnSpc>
                <a:spcPct val="100000"/>
              </a:lnSpc>
            </a:pPr>
            <a:r>
              <a:rPr lang="en-US" sz="5000" b="1" dirty="0" smtClean="0">
                <a:latin typeface="Georgia" panose="02040502050405020303" pitchFamily="18" charset="0"/>
              </a:rPr>
              <a:t>Getting started - step 1:</a:t>
            </a:r>
            <a:r>
              <a:rPr lang="en-US" sz="5000" b="1" dirty="0" smtClean="0">
                <a:solidFill>
                  <a:schemeClr val="bg1">
                    <a:lumMod val="95000"/>
                  </a:schemeClr>
                </a:solidFill>
                <a:latin typeface="Georgia" panose="02040502050405020303" pitchFamily="18" charset="0"/>
              </a:rPr>
              <a:t/>
            </a:r>
            <a:br>
              <a:rPr lang="en-US" sz="5000" b="1" dirty="0" smtClean="0">
                <a:solidFill>
                  <a:schemeClr val="bg1">
                    <a:lumMod val="95000"/>
                  </a:schemeClr>
                </a:solidFill>
                <a:latin typeface="Georgia" panose="02040502050405020303" pitchFamily="18" charset="0"/>
              </a:rPr>
            </a:br>
            <a:r>
              <a:rPr lang="en-US" sz="5000" b="1" dirty="0" smtClean="0">
                <a:solidFill>
                  <a:schemeClr val="bg1">
                    <a:lumMod val="95000"/>
                  </a:schemeClr>
                </a:solidFill>
                <a:latin typeface="Georgia" panose="02040502050405020303" pitchFamily="18" charset="0"/>
              </a:rPr>
              <a:t>Download Zotero 5.0 for Windows</a:t>
            </a:r>
            <a:endParaRPr lang="en-US" sz="5000" b="1" dirty="0">
              <a:solidFill>
                <a:schemeClr val="bg1">
                  <a:lumMod val="95000"/>
                </a:schemeClr>
              </a:solidFill>
              <a:latin typeface="Georgia" panose="02040502050405020303" pitchFamily="18" charset="0"/>
            </a:endParaRPr>
          </a:p>
        </p:txBody>
      </p:sp>
    </p:spTree>
    <p:extLst>
      <p:ext uri="{BB962C8B-B14F-4D97-AF65-F5344CB8AC3E}">
        <p14:creationId xmlns:p14="http://schemas.microsoft.com/office/powerpoint/2010/main" val="179536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16287" t="965" r="3" b="240"/>
          <a:stretch/>
        </p:blipFill>
        <p:spPr>
          <a:xfrm>
            <a:off x="-74426" y="1"/>
            <a:ext cx="12266425" cy="6858000"/>
          </a:xfrm>
        </p:spPr>
      </p:pic>
      <p:sp>
        <p:nvSpPr>
          <p:cNvPr id="5" name="TextBox 4"/>
          <p:cNvSpPr txBox="1"/>
          <p:nvPr/>
        </p:nvSpPr>
        <p:spPr>
          <a:xfrm>
            <a:off x="1571816" y="4905345"/>
            <a:ext cx="6675879" cy="630942"/>
          </a:xfrm>
          <a:prstGeom prst="rect">
            <a:avLst/>
          </a:prstGeom>
          <a:solidFill>
            <a:schemeClr val="bg1">
              <a:alpha val="70000"/>
            </a:schemeClr>
          </a:solidFill>
        </p:spPr>
        <p:txBody>
          <a:bodyPr wrap="square" rtlCol="0">
            <a:spAutoFit/>
          </a:bodyPr>
          <a:lstStyle/>
          <a:p>
            <a:pPr algn="ctr"/>
            <a:r>
              <a:rPr lang="en-GB" sz="3500" dirty="0">
                <a:latin typeface="Gill Sans MT" panose="020B0502020104020203" pitchFamily="34" charset="0"/>
                <a:hlinkClick r:id="rId4"/>
              </a:rPr>
              <a:t>www.zotero.org/download</a:t>
            </a:r>
            <a:r>
              <a:rPr lang="en-GB" sz="3500" dirty="0" smtClean="0">
                <a:latin typeface="Gill Sans MT" panose="020B0502020104020203" pitchFamily="34" charset="0"/>
                <a:hlinkClick r:id="rId4"/>
              </a:rPr>
              <a:t>/</a:t>
            </a:r>
            <a:r>
              <a:rPr lang="en-GB" sz="3500" dirty="0" smtClean="0">
                <a:latin typeface="Gill Sans MT" panose="020B0502020104020203" pitchFamily="34" charset="0"/>
              </a:rPr>
              <a:t> </a:t>
            </a:r>
            <a:endParaRPr lang="en-GB" sz="3500" dirty="0">
              <a:latin typeface="Gill Sans MT" panose="020B0502020104020203" pitchFamily="34" charset="0"/>
            </a:endParaRPr>
          </a:p>
        </p:txBody>
      </p:sp>
      <p:sp>
        <p:nvSpPr>
          <p:cNvPr id="3" name="TextBox 2"/>
          <p:cNvSpPr txBox="1"/>
          <p:nvPr/>
        </p:nvSpPr>
        <p:spPr>
          <a:xfrm>
            <a:off x="7953328" y="1881278"/>
            <a:ext cx="4564522" cy="4939814"/>
          </a:xfrm>
          <a:prstGeom prst="rect">
            <a:avLst/>
          </a:prstGeom>
          <a:noFill/>
        </p:spPr>
        <p:txBody>
          <a:bodyPr wrap="square" rtlCol="0">
            <a:spAutoFit/>
          </a:bodyPr>
          <a:lstStyle/>
          <a:p>
            <a:pPr algn="ctr"/>
            <a:r>
              <a:rPr lang="en-GB" sz="3500" dirty="0" smtClean="0">
                <a:solidFill>
                  <a:schemeClr val="tx1">
                    <a:lumMod val="85000"/>
                    <a:lumOff val="15000"/>
                  </a:schemeClr>
                </a:solidFill>
                <a:latin typeface="Gill Sans MT" panose="020B0502020104020203" pitchFamily="34" charset="0"/>
              </a:rPr>
              <a:t>Download</a:t>
            </a:r>
          </a:p>
          <a:p>
            <a:pPr algn="ctr"/>
            <a:r>
              <a:rPr lang="en-GB" sz="3500" dirty="0" smtClean="0">
                <a:solidFill>
                  <a:srgbClr val="981F21"/>
                </a:solidFill>
                <a:latin typeface="Gill Sans MT" panose="020B0502020104020203" pitchFamily="34" charset="0"/>
              </a:rPr>
              <a:t>Zotero for Windows</a:t>
            </a:r>
            <a:r>
              <a:rPr lang="en-GB" sz="3500" dirty="0" smtClean="0">
                <a:latin typeface="Gill Sans MT" panose="020B0502020104020203" pitchFamily="34" charset="0"/>
              </a:rPr>
              <a:t>,  </a:t>
            </a:r>
          </a:p>
          <a:p>
            <a:pPr algn="ctr"/>
            <a:r>
              <a:rPr lang="en-GB" sz="3500" dirty="0" smtClean="0">
                <a:solidFill>
                  <a:schemeClr val="tx1">
                    <a:lumMod val="85000"/>
                    <a:lumOff val="15000"/>
                  </a:schemeClr>
                </a:solidFill>
                <a:latin typeface="Gill Sans MT" panose="020B0502020104020203" pitchFamily="34" charset="0"/>
              </a:rPr>
              <a:t>and add </a:t>
            </a:r>
            <a:r>
              <a:rPr lang="en-GB" sz="3500" dirty="0" smtClean="0">
                <a:latin typeface="Gill Sans MT" panose="020B0502020104020203" pitchFamily="34" charset="0"/>
              </a:rPr>
              <a:t>plugin for  Word </a:t>
            </a:r>
            <a:r>
              <a:rPr lang="en-GB" sz="3500" dirty="0" smtClean="0">
                <a:latin typeface="Gill Sans MT" panose="020B0502020104020203" pitchFamily="34" charset="0"/>
                <a:hlinkClick r:id="rId5"/>
              </a:rPr>
              <a:t>if needed</a:t>
            </a:r>
            <a:r>
              <a:rPr lang="en-GB" sz="3500" dirty="0" smtClean="0">
                <a:latin typeface="Gill Sans MT" panose="020B0502020104020203" pitchFamily="34" charset="0"/>
              </a:rPr>
              <a:t>  (should be installed automatically with version 5.0)</a:t>
            </a:r>
            <a:endParaRPr lang="en-GB" sz="3500" dirty="0" smtClean="0">
              <a:solidFill>
                <a:schemeClr val="tx1">
                  <a:lumMod val="85000"/>
                  <a:lumOff val="15000"/>
                </a:schemeClr>
              </a:solidFill>
              <a:latin typeface="Gill Sans MT" panose="020B0502020104020203" pitchFamily="34" charset="0"/>
            </a:endParaRPr>
          </a:p>
          <a:p>
            <a:pPr algn="ctr"/>
            <a:endParaRPr lang="en-GB" sz="3500" dirty="0">
              <a:solidFill>
                <a:schemeClr val="tx1">
                  <a:lumMod val="85000"/>
                  <a:lumOff val="15000"/>
                </a:schemeClr>
              </a:solidFill>
              <a:latin typeface="Gill Sans MT" panose="020B0502020104020203" pitchFamily="34" charset="0"/>
            </a:endParaRPr>
          </a:p>
          <a:p>
            <a:endParaRPr lang="en-GB" sz="3500" dirty="0">
              <a:latin typeface="Gill Sans MT" panose="020B0502020104020203" pitchFamily="34" charset="0"/>
            </a:endParaRPr>
          </a:p>
        </p:txBody>
      </p:sp>
      <p:sp>
        <p:nvSpPr>
          <p:cNvPr id="6" name="Right Arrow 5"/>
          <p:cNvSpPr/>
          <p:nvPr/>
        </p:nvSpPr>
        <p:spPr>
          <a:xfrm rot="9354623">
            <a:off x="4221319" y="3511144"/>
            <a:ext cx="431744" cy="13706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5802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2291" y="891907"/>
            <a:ext cx="2367504" cy="2849116"/>
          </a:xfrm>
          <a:ln w="3175">
            <a:noFill/>
          </a:ln>
          <a:effectLst>
            <a:outerShdw blurRad="63500" sx="102000" sy="102000" algn="ctr" rotWithShape="0">
              <a:prstClr val="black">
                <a:alpha val="40000"/>
              </a:prstClr>
            </a:outerShdw>
          </a:effectLst>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6375" t="6086" r="7945" b="8824"/>
          <a:stretch/>
        </p:blipFill>
        <p:spPr>
          <a:xfrm>
            <a:off x="4024190" y="674512"/>
            <a:ext cx="4244826" cy="3219390"/>
          </a:xfrm>
          <a:prstGeom prst="rect">
            <a:avLst/>
          </a:prstGeom>
        </p:spPr>
      </p:pic>
      <p:pic>
        <p:nvPicPr>
          <p:cNvPr id="6"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6764" t="9275" r="8436" b="6251"/>
          <a:stretch/>
        </p:blipFill>
        <p:spPr>
          <a:xfrm>
            <a:off x="8095285" y="780833"/>
            <a:ext cx="3993973" cy="3007658"/>
          </a:xfrm>
          <a:prstGeom prst="rect">
            <a:avLst/>
          </a:prstGeom>
        </p:spPr>
      </p:pic>
      <p:pic>
        <p:nvPicPr>
          <p:cNvPr id="7" name="Content Placeholder 2"/>
          <p:cNvPicPr>
            <a:picLocks noChangeAspect="1"/>
          </p:cNvPicPr>
          <p:nvPr/>
        </p:nvPicPr>
        <p:blipFill rotWithShape="1">
          <a:blip r:embed="rId6">
            <a:extLst>
              <a:ext uri="{28A0092B-C50C-407E-A947-70E740481C1C}">
                <a14:useLocalDpi xmlns:a14="http://schemas.microsoft.com/office/drawing/2010/main" val="0"/>
              </a:ext>
            </a:extLst>
          </a:blip>
          <a:srcRect l="6616" t="6507" r="15414" b="11319"/>
          <a:stretch/>
        </p:blipFill>
        <p:spPr>
          <a:xfrm>
            <a:off x="196431" y="3735014"/>
            <a:ext cx="3911459" cy="3046197"/>
          </a:xfrm>
          <a:prstGeom prst="rect">
            <a:avLst/>
          </a:prstGeom>
        </p:spPr>
      </p:pic>
      <p:pic>
        <p:nvPicPr>
          <p:cNvPr id="8" name="Content Placeholder 3"/>
          <p:cNvPicPr>
            <a:picLocks noChangeAspect="1"/>
          </p:cNvPicPr>
          <p:nvPr/>
        </p:nvPicPr>
        <p:blipFill rotWithShape="1">
          <a:blip r:embed="rId7">
            <a:extLst>
              <a:ext uri="{28A0092B-C50C-407E-A947-70E740481C1C}">
                <a14:useLocalDpi xmlns:a14="http://schemas.microsoft.com/office/drawing/2010/main" val="0"/>
              </a:ext>
            </a:extLst>
          </a:blip>
          <a:srcRect l="6787" t="8014" r="7255" b="10458"/>
          <a:stretch/>
        </p:blipFill>
        <p:spPr>
          <a:xfrm>
            <a:off x="4131885" y="3735014"/>
            <a:ext cx="3996650" cy="3015375"/>
          </a:xfrm>
          <a:prstGeom prst="rect">
            <a:avLst/>
          </a:prstGeom>
        </p:spPr>
      </p:pic>
      <p:pic>
        <p:nvPicPr>
          <p:cNvPr id="9" name="Content Placeholder 2"/>
          <p:cNvPicPr>
            <a:picLocks noChangeAspect="1"/>
          </p:cNvPicPr>
          <p:nvPr/>
        </p:nvPicPr>
        <p:blipFill rotWithShape="1">
          <a:blip r:embed="rId8">
            <a:extLst>
              <a:ext uri="{28A0092B-C50C-407E-A947-70E740481C1C}">
                <a14:useLocalDpi xmlns:a14="http://schemas.microsoft.com/office/drawing/2010/main" val="0"/>
              </a:ext>
            </a:extLst>
          </a:blip>
          <a:srcRect l="7447" t="9517" r="7578" b="9259"/>
          <a:stretch/>
        </p:blipFill>
        <p:spPr>
          <a:xfrm>
            <a:off x="8095285" y="3697595"/>
            <a:ext cx="3962399" cy="3063068"/>
          </a:xfrm>
          <a:prstGeom prst="rect">
            <a:avLst/>
          </a:prstGeom>
        </p:spPr>
      </p:pic>
      <p:sp>
        <p:nvSpPr>
          <p:cNvPr id="10" name="Pentagon 9"/>
          <p:cNvSpPr/>
          <p:nvPr/>
        </p:nvSpPr>
        <p:spPr>
          <a:xfrm>
            <a:off x="3439795" y="2167844"/>
            <a:ext cx="866822" cy="297951"/>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entagon 10"/>
          <p:cNvSpPr/>
          <p:nvPr/>
        </p:nvSpPr>
        <p:spPr>
          <a:xfrm>
            <a:off x="7911101" y="2176408"/>
            <a:ext cx="357916" cy="297951"/>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entagon 11"/>
          <p:cNvSpPr/>
          <p:nvPr/>
        </p:nvSpPr>
        <p:spPr>
          <a:xfrm>
            <a:off x="3933177" y="5039605"/>
            <a:ext cx="373440" cy="297951"/>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entagon 12"/>
          <p:cNvSpPr/>
          <p:nvPr/>
        </p:nvSpPr>
        <p:spPr>
          <a:xfrm>
            <a:off x="7896558" y="5049146"/>
            <a:ext cx="372458" cy="297951"/>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entagon 13"/>
          <p:cNvSpPr/>
          <p:nvPr/>
        </p:nvSpPr>
        <p:spPr>
          <a:xfrm>
            <a:off x="-14284" y="5080153"/>
            <a:ext cx="373440" cy="297951"/>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entagon 14"/>
          <p:cNvSpPr/>
          <p:nvPr/>
        </p:nvSpPr>
        <p:spPr>
          <a:xfrm>
            <a:off x="11863226" y="2163300"/>
            <a:ext cx="318500" cy="297951"/>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Pentagon 15"/>
          <p:cNvSpPr/>
          <p:nvPr/>
        </p:nvSpPr>
        <p:spPr>
          <a:xfrm>
            <a:off x="-3432" y="2164424"/>
            <a:ext cx="1075721" cy="297951"/>
          </a:xfrm>
          <a:prstGeom prst="homePlate">
            <a:avLst/>
          </a:prstGeom>
          <a:solidFill>
            <a:srgbClr val="981F21"/>
          </a:solidFill>
          <a:ln>
            <a:solidFill>
              <a:srgbClr val="981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bg1"/>
              </a:solidFill>
              <a:latin typeface="Georgia" panose="02040502050405020303" pitchFamily="18" charset="0"/>
            </a:endParaRPr>
          </a:p>
        </p:txBody>
      </p:sp>
      <p:sp>
        <p:nvSpPr>
          <p:cNvPr id="17" name="Rectangle 16"/>
          <p:cNvSpPr/>
          <p:nvPr/>
        </p:nvSpPr>
        <p:spPr>
          <a:xfrm>
            <a:off x="-14284" y="62888"/>
            <a:ext cx="12206283" cy="630942"/>
          </a:xfrm>
          <a:prstGeom prst="rect">
            <a:avLst/>
          </a:prstGeom>
        </p:spPr>
        <p:txBody>
          <a:bodyPr wrap="square">
            <a:spAutoFit/>
          </a:bodyPr>
          <a:lstStyle/>
          <a:p>
            <a:pPr algn="ctr"/>
            <a:r>
              <a:rPr lang="en-GB" sz="3500" dirty="0" smtClean="0">
                <a:latin typeface="Gill Sans MT" panose="020B0502020104020203" pitchFamily="34" charset="0"/>
              </a:rPr>
              <a:t>Download </a:t>
            </a:r>
            <a:r>
              <a:rPr lang="en-GB" sz="3500" dirty="0" smtClean="0">
                <a:solidFill>
                  <a:srgbClr val="981F21"/>
                </a:solidFill>
                <a:latin typeface="Gill Sans MT" panose="020B0502020104020203" pitchFamily="34" charset="0"/>
              </a:rPr>
              <a:t>Zotero 5.0 </a:t>
            </a:r>
            <a:r>
              <a:rPr lang="en-GB" sz="3500" dirty="0" smtClean="0">
                <a:latin typeface="Gill Sans MT" panose="020B0502020104020203" pitchFamily="34" charset="0"/>
              </a:rPr>
              <a:t>for Windows</a:t>
            </a:r>
            <a:endParaRPr lang="en-GB" sz="3500" dirty="0">
              <a:latin typeface="Gill Sans MT" panose="020B0502020104020203" pitchFamily="34" charset="0"/>
            </a:endParaRPr>
          </a:p>
        </p:txBody>
      </p:sp>
    </p:spTree>
    <p:extLst>
      <p:ext uri="{BB962C8B-B14F-4D97-AF65-F5344CB8AC3E}">
        <p14:creationId xmlns:p14="http://schemas.microsoft.com/office/powerpoint/2010/main" val="31961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47132"/>
            <a:ext cx="12192000" cy="1740665"/>
          </a:xfrm>
        </p:spPr>
        <p:txBody>
          <a:bodyPr>
            <a:noAutofit/>
          </a:bodyPr>
          <a:lstStyle/>
          <a:p>
            <a:pPr>
              <a:lnSpc>
                <a:spcPct val="100000"/>
              </a:lnSpc>
            </a:pPr>
            <a:r>
              <a:rPr lang="en-US" sz="5000" b="1" dirty="0" smtClean="0">
                <a:latin typeface="Georgia" panose="02040502050405020303" pitchFamily="18" charset="0"/>
              </a:rPr>
              <a:t>Getting started - step 2:</a:t>
            </a:r>
            <a:r>
              <a:rPr lang="en-US" sz="5000" b="1" dirty="0" smtClean="0">
                <a:solidFill>
                  <a:schemeClr val="bg1">
                    <a:lumMod val="95000"/>
                  </a:schemeClr>
                </a:solidFill>
                <a:latin typeface="Georgia" panose="02040502050405020303" pitchFamily="18" charset="0"/>
              </a:rPr>
              <a:t/>
            </a:r>
            <a:br>
              <a:rPr lang="en-US" sz="5000" b="1" dirty="0" smtClean="0">
                <a:solidFill>
                  <a:schemeClr val="bg1">
                    <a:lumMod val="95000"/>
                  </a:schemeClr>
                </a:solidFill>
                <a:latin typeface="Georgia" panose="02040502050405020303" pitchFamily="18" charset="0"/>
              </a:rPr>
            </a:br>
            <a:r>
              <a:rPr lang="en-US" sz="5000" b="1" dirty="0" smtClean="0">
                <a:solidFill>
                  <a:schemeClr val="bg1">
                    <a:lumMod val="95000"/>
                  </a:schemeClr>
                </a:solidFill>
                <a:latin typeface="Georgia" panose="02040502050405020303" pitchFamily="18" charset="0"/>
              </a:rPr>
              <a:t>Download Juris-M Standalone</a:t>
            </a:r>
            <a:br>
              <a:rPr lang="en-US" sz="5000" b="1" dirty="0" smtClean="0">
                <a:solidFill>
                  <a:schemeClr val="bg1">
                    <a:lumMod val="95000"/>
                  </a:schemeClr>
                </a:solidFill>
                <a:latin typeface="Georgia" panose="02040502050405020303" pitchFamily="18" charset="0"/>
              </a:rPr>
            </a:br>
            <a:r>
              <a:rPr lang="en-US" sz="5000" b="1" dirty="0" smtClean="0">
                <a:solidFill>
                  <a:schemeClr val="bg1">
                    <a:lumMod val="95000"/>
                  </a:schemeClr>
                </a:solidFill>
                <a:latin typeface="Georgia" panose="02040502050405020303" pitchFamily="18" charset="0"/>
              </a:rPr>
              <a:t>and Browser Connector</a:t>
            </a:r>
            <a:endParaRPr lang="en-US" sz="5000" b="1" dirty="0">
              <a:solidFill>
                <a:schemeClr val="bg1">
                  <a:lumMod val="95000"/>
                </a:schemeClr>
              </a:solidFill>
              <a:latin typeface="Georgia" panose="02040502050405020303" pitchFamily="18" charset="0"/>
            </a:endParaRPr>
          </a:p>
        </p:txBody>
      </p:sp>
    </p:spTree>
    <p:extLst>
      <p:ext uri="{BB962C8B-B14F-4D97-AF65-F5344CB8AC3E}">
        <p14:creationId xmlns:p14="http://schemas.microsoft.com/office/powerpoint/2010/main" val="177386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12" y="3051422"/>
            <a:ext cx="10241838" cy="3003115"/>
          </a:xfrm>
          <a:prstGeom prst="rect">
            <a:avLst/>
          </a:prstGeom>
        </p:spPr>
      </p:pic>
      <p:sp>
        <p:nvSpPr>
          <p:cNvPr id="6" name="Pentagon 5"/>
          <p:cNvSpPr/>
          <p:nvPr/>
        </p:nvSpPr>
        <p:spPr>
          <a:xfrm>
            <a:off x="-10275" y="4929880"/>
            <a:ext cx="1181529" cy="412679"/>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0275" y="698852"/>
            <a:ext cx="12192000" cy="2246769"/>
          </a:xfrm>
          <a:prstGeom prst="rect">
            <a:avLst/>
          </a:prstGeom>
          <a:noFill/>
        </p:spPr>
        <p:txBody>
          <a:bodyPr wrap="square" rtlCol="0">
            <a:spAutoFit/>
          </a:bodyPr>
          <a:lstStyle/>
          <a:p>
            <a:pPr algn="ctr"/>
            <a:r>
              <a:rPr lang="en-GB" sz="3500" dirty="0" smtClean="0">
                <a:solidFill>
                  <a:schemeClr val="tx1">
                    <a:lumMod val="85000"/>
                    <a:lumOff val="15000"/>
                  </a:schemeClr>
                </a:solidFill>
                <a:latin typeface="Gill Sans MT" panose="020B0502020104020203" pitchFamily="34" charset="0"/>
              </a:rPr>
              <a:t>Go to </a:t>
            </a:r>
            <a:r>
              <a:rPr lang="en-GB" sz="3500" dirty="0">
                <a:solidFill>
                  <a:srgbClr val="981F21"/>
                </a:solidFill>
                <a:latin typeface="Gill Sans MT" panose="020B0502020104020203" pitchFamily="34" charset="0"/>
                <a:hlinkClick r:id="rId4"/>
              </a:rPr>
              <a:t>https://juris-m.github.io/downloads</a:t>
            </a:r>
            <a:r>
              <a:rPr lang="en-GB" sz="3500" dirty="0" smtClean="0">
                <a:solidFill>
                  <a:srgbClr val="981F21"/>
                </a:solidFill>
                <a:latin typeface="Gill Sans MT" panose="020B0502020104020203" pitchFamily="34" charset="0"/>
                <a:hlinkClick r:id="rId4"/>
              </a:rPr>
              <a:t>/</a:t>
            </a:r>
            <a:endParaRPr lang="en-GB" sz="3500" dirty="0" smtClean="0">
              <a:solidFill>
                <a:srgbClr val="981F21"/>
              </a:solidFill>
              <a:latin typeface="Gill Sans MT" panose="020B0502020104020203" pitchFamily="34" charset="0"/>
            </a:endParaRPr>
          </a:p>
          <a:p>
            <a:pPr algn="ctr"/>
            <a:r>
              <a:rPr lang="en-GB" sz="3500" dirty="0">
                <a:solidFill>
                  <a:schemeClr val="tx1">
                    <a:lumMod val="85000"/>
                    <a:lumOff val="15000"/>
                  </a:schemeClr>
                </a:solidFill>
                <a:latin typeface="Gill Sans MT" panose="020B0502020104020203" pitchFamily="34" charset="0"/>
              </a:rPr>
              <a:t>a</a:t>
            </a:r>
            <a:r>
              <a:rPr lang="en-GB" sz="3500" dirty="0" smtClean="0">
                <a:solidFill>
                  <a:schemeClr val="tx1">
                    <a:lumMod val="85000"/>
                    <a:lumOff val="15000"/>
                  </a:schemeClr>
                </a:solidFill>
                <a:latin typeface="Gill Sans MT" panose="020B0502020104020203" pitchFamily="34" charset="0"/>
              </a:rPr>
              <a:t>nd download </a:t>
            </a:r>
            <a:r>
              <a:rPr lang="en-GB" sz="3500" dirty="0" smtClean="0">
                <a:solidFill>
                  <a:srgbClr val="008000"/>
                </a:solidFill>
                <a:latin typeface="Gill Sans MT" panose="020B0502020104020203" pitchFamily="34" charset="0"/>
              </a:rPr>
              <a:t>Juris-M for Windows (latest release)</a:t>
            </a:r>
            <a:r>
              <a:rPr lang="en-GB" sz="3500" dirty="0" smtClean="0">
                <a:latin typeface="Gill Sans MT" panose="020B0502020104020203" pitchFamily="34" charset="0"/>
              </a:rPr>
              <a:t>,</a:t>
            </a:r>
            <a:r>
              <a:rPr lang="en-GB" sz="3500" dirty="0" smtClean="0">
                <a:solidFill>
                  <a:srgbClr val="008000"/>
                </a:solidFill>
                <a:latin typeface="Gill Sans MT" panose="020B0502020104020203" pitchFamily="34" charset="0"/>
              </a:rPr>
              <a:t> </a:t>
            </a:r>
          </a:p>
          <a:p>
            <a:pPr algn="ctr"/>
            <a:r>
              <a:rPr lang="en-GB" sz="3500" dirty="0" smtClean="0">
                <a:latin typeface="Gill Sans MT" panose="020B0502020104020203" pitchFamily="34" charset="0"/>
              </a:rPr>
              <a:t>and Browser Connector e.g. </a:t>
            </a:r>
            <a:r>
              <a:rPr lang="en-GB" sz="3500" dirty="0" smtClean="0">
                <a:solidFill>
                  <a:srgbClr val="008000"/>
                </a:solidFill>
                <a:latin typeface="Gill Sans MT" panose="020B0502020104020203" pitchFamily="34" charset="0"/>
              </a:rPr>
              <a:t>Google Chrome (plugin installer)</a:t>
            </a:r>
          </a:p>
          <a:p>
            <a:endParaRPr lang="en-GB" sz="3500" dirty="0">
              <a:latin typeface="Gill Sans MT" panose="020B0502020104020203" pitchFamily="34" charset="0"/>
            </a:endParaRPr>
          </a:p>
        </p:txBody>
      </p:sp>
      <p:sp>
        <p:nvSpPr>
          <p:cNvPr id="8" name="Pentagon 7"/>
          <p:cNvSpPr/>
          <p:nvPr/>
        </p:nvSpPr>
        <p:spPr>
          <a:xfrm rot="10800000">
            <a:off x="5465851" y="5002655"/>
            <a:ext cx="6715873" cy="412679"/>
          </a:xfrm>
          <a:prstGeom prst="homePlat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38783" y="4744948"/>
            <a:ext cx="436338" cy="1323439"/>
          </a:xfrm>
          <a:prstGeom prst="rect">
            <a:avLst/>
          </a:prstGeom>
        </p:spPr>
        <p:txBody>
          <a:bodyPr wrap="none">
            <a:spAutoFit/>
          </a:bodyPr>
          <a:lstStyle/>
          <a:p>
            <a:r>
              <a:rPr lang="en-GB" sz="4000" b="1" dirty="0">
                <a:solidFill>
                  <a:schemeClr val="bg1"/>
                </a:solidFill>
                <a:latin typeface="Georgia" panose="02040502050405020303" pitchFamily="18" charset="0"/>
              </a:rPr>
              <a:t>1</a:t>
            </a:r>
          </a:p>
          <a:p>
            <a:r>
              <a:rPr lang="en-GB" sz="4000" b="1" dirty="0" smtClean="0">
                <a:solidFill>
                  <a:schemeClr val="bg1"/>
                </a:solidFill>
                <a:latin typeface="Georgia" panose="02040502050405020303" pitchFamily="18" charset="0"/>
              </a:rPr>
              <a:t>1</a:t>
            </a:r>
            <a:endParaRPr lang="en-GB" sz="4000" b="1" dirty="0">
              <a:solidFill>
                <a:schemeClr val="bg1"/>
              </a:solidFill>
              <a:latin typeface="Georgia" panose="02040502050405020303" pitchFamily="18" charset="0"/>
            </a:endParaRPr>
          </a:p>
        </p:txBody>
      </p:sp>
      <p:sp>
        <p:nvSpPr>
          <p:cNvPr id="10" name="TextBox 9"/>
          <p:cNvSpPr txBox="1"/>
          <p:nvPr/>
        </p:nvSpPr>
        <p:spPr>
          <a:xfrm>
            <a:off x="8597755" y="4813956"/>
            <a:ext cx="493159" cy="707886"/>
          </a:xfrm>
          <a:prstGeom prst="rect">
            <a:avLst/>
          </a:prstGeom>
          <a:noFill/>
        </p:spPr>
        <p:txBody>
          <a:bodyPr wrap="square" rtlCol="0">
            <a:spAutoFit/>
          </a:bodyPr>
          <a:lstStyle/>
          <a:p>
            <a:r>
              <a:rPr lang="en-GB" sz="4000" b="1" dirty="0">
                <a:solidFill>
                  <a:schemeClr val="bg1"/>
                </a:solidFill>
                <a:latin typeface="Georgia" panose="02040502050405020303" pitchFamily="18" charset="0"/>
              </a:rPr>
              <a:t>2</a:t>
            </a:r>
          </a:p>
        </p:txBody>
      </p:sp>
    </p:spTree>
    <p:extLst>
      <p:ext uri="{BB962C8B-B14F-4D97-AF65-F5344CB8AC3E}">
        <p14:creationId xmlns:p14="http://schemas.microsoft.com/office/powerpoint/2010/main" val="483496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Widescreen</PresentationFormat>
  <Paragraphs>167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Georgia</vt:lpstr>
      <vt:lpstr>Gill Sans MT</vt:lpstr>
      <vt:lpstr>Gill Sans MT Condensed</vt:lpstr>
      <vt:lpstr>Office Theme</vt:lpstr>
      <vt:lpstr>Zotero 5.0 and Juris-M: Reference Management for Law</vt:lpstr>
      <vt:lpstr>Today’s session</vt:lpstr>
      <vt:lpstr>Zotero and Juris-M</vt:lpstr>
      <vt:lpstr>How it all works</vt:lpstr>
      <vt:lpstr>Getting started - step 1: Download Zotero 5.0 for Windows</vt:lpstr>
      <vt:lpstr>PowerPoint Presentation</vt:lpstr>
      <vt:lpstr>PowerPoint Presentation</vt:lpstr>
      <vt:lpstr>Getting started - step 2: Download Juris-M Standalone and Browser Connector</vt:lpstr>
      <vt:lpstr>PowerPoint Presentation</vt:lpstr>
      <vt:lpstr>PowerPoint Presentation</vt:lpstr>
      <vt:lpstr>PowerPoint Presentation</vt:lpstr>
      <vt:lpstr>Getting started - step 3: Sync Zotero and Juris-M</vt:lpstr>
      <vt:lpstr>PowerPoint Presentation</vt:lpstr>
      <vt:lpstr>PowerPoint Presentation</vt:lpstr>
      <vt:lpstr>1. Adding items from Primo to your Juris-M Library via the Desktop:  Downloading + Importing RIS files</vt:lpstr>
      <vt:lpstr>PowerPoint Presentation</vt:lpstr>
      <vt:lpstr>PowerPoint Presentation</vt:lpstr>
      <vt:lpstr>  2. Adding items  to your library using  the Juris-M connector                         to capture web resources</vt:lpstr>
      <vt:lpstr>The Juris-M browser extension can automatically recognise what  it is looking at e.g. a webpage, journal article, or case (sometimes).  The accompanying icon will change accordingly. Click on the icon to automatically save the item to your Juris-M library.</vt:lpstr>
      <vt:lpstr>3. Adding items  to your library  manually in Juris-M</vt:lpstr>
      <vt:lpstr>PowerPoint Presentation</vt:lpstr>
      <vt:lpstr>PowerPoint Presentation</vt:lpstr>
      <vt:lpstr>5. It is also possible to attach the related PDF to the record by clicking on the paperclip icon. This will give you several options.  If you have the PDF on your computer, you will be able to attach  it by selecting Attach Stored Copy of File, which will allow you    to select a file from your desktop (or other location). </vt:lpstr>
      <vt:lpstr>Juris-M Library functionality: collections, notes,  tags and related</vt:lpstr>
      <vt:lpstr>Open Juris-M Standalone     to access your Juris-M library. You can create collections, add tags and make notes to help  manage what you find. Drag and drop items into folders.</vt:lpstr>
      <vt:lpstr>Adding citations to your  Word document</vt:lpstr>
      <vt:lpstr>PowerPoint Presentation</vt:lpstr>
      <vt:lpstr>Demo: automatically adding citations  to Word from your Juris-M Library</vt:lpstr>
      <vt:lpstr>Adding pinpoints to your citation</vt:lpstr>
      <vt:lpstr>Further Support</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Management with Mendeley</dc:title>
  <dc:creator>Suzanne Tatham</dc:creator>
  <cp:lastModifiedBy>Antony Groves</cp:lastModifiedBy>
  <cp:revision>215</cp:revision>
  <cp:lastPrinted>2018-07-17T13:15:12Z</cp:lastPrinted>
  <dcterms:created xsi:type="dcterms:W3CDTF">2017-03-17T16:55:14Z</dcterms:created>
  <dcterms:modified xsi:type="dcterms:W3CDTF">2018-07-18T08:29:04Z</dcterms:modified>
</cp:coreProperties>
</file>