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handoutMasterIdLst>
    <p:handoutMasterId r:id="rId13"/>
  </p:handoutMasterIdLst>
  <p:sldIdLst>
    <p:sldId id="256" r:id="rId2"/>
    <p:sldId id="263" r:id="rId3"/>
    <p:sldId id="257" r:id="rId4"/>
    <p:sldId id="259" r:id="rId5"/>
    <p:sldId id="260" r:id="rId6"/>
    <p:sldId id="264" r:id="rId7"/>
    <p:sldId id="265" r:id="rId8"/>
    <p:sldId id="262" r:id="rId9"/>
    <p:sldId id="266" r:id="rId10"/>
    <p:sldId id="267" r:id="rId11"/>
    <p:sldId id="261"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50DE1-C37F-434F-A094-AE54A52D176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706C5F3-1E4A-4E31-ABD2-6B84C9709C25}" type="pres">
      <dgm:prSet presAssocID="{0E250DE1-C37F-434F-A094-AE54A52D1760}" presName="compositeShape" presStyleCnt="0">
        <dgm:presLayoutVars>
          <dgm:chMax val="7"/>
          <dgm:dir/>
          <dgm:resizeHandles val="exact"/>
        </dgm:presLayoutVars>
      </dgm:prSet>
      <dgm:spPr/>
      <dgm:t>
        <a:bodyPr/>
        <a:lstStyle/>
        <a:p>
          <a:endParaRPr lang="en-GB"/>
        </a:p>
      </dgm:t>
    </dgm:pt>
  </dgm:ptLst>
  <dgm:cxnLst>
    <dgm:cxn modelId="{A2D42145-B693-4AE0-B81E-0F84BAEB383E}" type="presOf" srcId="{0E250DE1-C37F-434F-A094-AE54A52D1760}" destId="{A706C5F3-1E4A-4E31-ABD2-6B84C9709C25}"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5AB6A5C-A54D-4CFC-BD32-05208CC23AAF}" type="datetimeFigureOut">
              <a:rPr lang="en-GB" smtClean="0"/>
              <a:t>13/12/2018</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6BBD3DD-64A9-4510-A9F8-8DF14FDF17F9}" type="slidenum">
              <a:rPr lang="en-GB" smtClean="0"/>
              <a:t>‹#›</a:t>
            </a:fld>
            <a:endParaRPr lang="en-GB" dirty="0"/>
          </a:p>
        </p:txBody>
      </p:sp>
    </p:spTree>
    <p:extLst>
      <p:ext uri="{BB962C8B-B14F-4D97-AF65-F5344CB8AC3E}">
        <p14:creationId xmlns:p14="http://schemas.microsoft.com/office/powerpoint/2010/main" val="15430636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32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03144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61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141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47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77662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153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3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5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9925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3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12/13/2018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8162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738184"/>
            <a:ext cx="7766936" cy="1902940"/>
          </a:xfrm>
        </p:spPr>
        <p:txBody>
          <a:bodyPr/>
          <a:lstStyle/>
          <a:p>
            <a:pPr algn="ctr"/>
            <a:r>
              <a:rPr lang="en-GB" sz="4000" dirty="0" smtClean="0"/>
              <a:t/>
            </a:r>
            <a:br>
              <a:rPr lang="en-GB" sz="4000" dirty="0" smtClean="0"/>
            </a:br>
            <a:endParaRPr lang="en-US" sz="4000" dirty="0"/>
          </a:p>
        </p:txBody>
      </p:sp>
      <p:sp>
        <p:nvSpPr>
          <p:cNvPr id="4" name="Subtitle 3"/>
          <p:cNvSpPr>
            <a:spLocks noGrp="1"/>
          </p:cNvSpPr>
          <p:nvPr>
            <p:ph type="subTitle" idx="1"/>
          </p:nvPr>
        </p:nvSpPr>
        <p:spPr>
          <a:xfrm>
            <a:off x="656823" y="4790940"/>
            <a:ext cx="11154177" cy="1773904"/>
          </a:xfrm>
        </p:spPr>
        <p:txBody>
          <a:bodyPr>
            <a:normAutofit/>
          </a:bodyPr>
          <a:lstStyle/>
          <a:p>
            <a:r>
              <a:rPr lang="en-GB" sz="2400" u="sng" dirty="0" smtClean="0"/>
              <a:t>The Practices of Modern Criminal Defence Lawyers: Alienation and (Lack of) Resistance</a:t>
            </a:r>
          </a:p>
          <a:p>
            <a:r>
              <a:rPr lang="en-GB" dirty="0" smtClean="0"/>
              <a:t> </a:t>
            </a:r>
            <a:r>
              <a:rPr lang="en-GB" dirty="0" smtClean="0"/>
              <a:t>Daniel Newman (Cardiff, UK)</a:t>
            </a:r>
          </a:p>
          <a:p>
            <a:r>
              <a:rPr lang="en-GB" smtClean="0"/>
              <a:t> </a:t>
            </a:r>
            <a:r>
              <a:rPr lang="en-GB" dirty="0" smtClean="0"/>
              <a:t>Lucy Welsh (Sussex, UK)</a:t>
            </a:r>
          </a:p>
          <a:p>
            <a:endParaRPr lang="en-GB" dirty="0" smtClean="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1527" y="5529044"/>
            <a:ext cx="1102938" cy="1102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664" y="5529044"/>
            <a:ext cx="1164677" cy="1121138"/>
          </a:xfrm>
          <a:prstGeom prst="rect">
            <a:avLst/>
          </a:prstGeom>
        </p:spPr>
      </p:pic>
    </p:spTree>
    <p:extLst>
      <p:ext uri="{BB962C8B-B14F-4D97-AF65-F5344CB8AC3E}">
        <p14:creationId xmlns:p14="http://schemas.microsoft.com/office/powerpoint/2010/main" val="168715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Data: Unfairness</a:t>
            </a:r>
            <a:endParaRPr lang="en-GB" dirty="0"/>
          </a:p>
        </p:txBody>
      </p:sp>
      <p:sp>
        <p:nvSpPr>
          <p:cNvPr id="3" name="Content Placeholder 2"/>
          <p:cNvSpPr>
            <a:spLocks noGrp="1"/>
          </p:cNvSpPr>
          <p:nvPr>
            <p:ph idx="1"/>
          </p:nvPr>
        </p:nvSpPr>
        <p:spPr>
          <a:xfrm>
            <a:off x="1024128" y="1953491"/>
            <a:ext cx="9720073" cy="4355869"/>
          </a:xfrm>
        </p:spPr>
        <p:txBody>
          <a:bodyPr>
            <a:normAutofit fontScale="92500" lnSpcReduction="20000"/>
          </a:bodyPr>
          <a:lstStyle/>
          <a:p>
            <a:pPr>
              <a:buFont typeface="Wingdings" panose="05000000000000000000" pitchFamily="2" charset="2"/>
              <a:buChar char="v"/>
            </a:pPr>
            <a:r>
              <a:rPr lang="en-US" dirty="0" smtClean="0"/>
              <a:t> Lawyers </a:t>
            </a:r>
            <a:r>
              <a:rPr lang="en-US" dirty="0"/>
              <a:t>thought it unfair that they were doing something so </a:t>
            </a:r>
            <a:r>
              <a:rPr lang="en-US" dirty="0" smtClean="0"/>
              <a:t>devalued: </a:t>
            </a:r>
            <a:r>
              <a:rPr lang="en-US" dirty="0"/>
              <a:t>‘I'm sick of being treated like shit because I work with criminals’.</a:t>
            </a:r>
            <a:r>
              <a:rPr lang="en-US" dirty="0" smtClean="0"/>
              <a:t> </a:t>
            </a:r>
          </a:p>
          <a:p>
            <a:pPr>
              <a:buFont typeface="Wingdings" panose="05000000000000000000" pitchFamily="2" charset="2"/>
              <a:buChar char="v"/>
            </a:pPr>
            <a:r>
              <a:rPr lang="en-US" dirty="0" smtClean="0"/>
              <a:t> Low remuneration, </a:t>
            </a:r>
            <a:r>
              <a:rPr lang="en-US" dirty="0"/>
              <a:t>especially compared to other branches of the legal </a:t>
            </a:r>
            <a:r>
              <a:rPr lang="en-US" dirty="0" smtClean="0"/>
              <a:t>profession</a:t>
            </a:r>
          </a:p>
          <a:p>
            <a:pPr lvl="1">
              <a:buFont typeface="Wingdings" panose="05000000000000000000" pitchFamily="2" charset="2"/>
              <a:buChar char="v"/>
            </a:pPr>
            <a:r>
              <a:rPr lang="en-GB" dirty="0"/>
              <a:t>P</a:t>
            </a:r>
            <a:r>
              <a:rPr lang="en-GB" dirty="0" smtClean="0"/>
              <a:t>rocedure </a:t>
            </a:r>
            <a:r>
              <a:rPr lang="en-GB" dirty="0"/>
              <a:t>for obtaining funding is ‘overly onerous</a:t>
            </a:r>
            <a:r>
              <a:rPr lang="en-GB" dirty="0" smtClean="0"/>
              <a:t>’</a:t>
            </a:r>
          </a:p>
          <a:p>
            <a:r>
              <a:rPr lang="en-GB" dirty="0" smtClean="0"/>
              <a:t>Court </a:t>
            </a:r>
            <a:r>
              <a:rPr lang="en-GB" dirty="0"/>
              <a:t>has no sympathy with the problems that defence solicitors face in obtaining </a:t>
            </a:r>
            <a:r>
              <a:rPr lang="en-GB" dirty="0" smtClean="0"/>
              <a:t>funding: ‘</a:t>
            </a:r>
            <a:r>
              <a:rPr lang="en-GB" dirty="0"/>
              <a:t>I think they’re perfectly aware of it but they choose to ignore it because they’ve now got a guideline that says “crack on</a:t>
            </a:r>
            <a:r>
              <a:rPr lang="en-GB" dirty="0" smtClean="0"/>
              <a:t>”.’</a:t>
            </a:r>
          </a:p>
          <a:p>
            <a:pPr>
              <a:buFont typeface="Wingdings" panose="05000000000000000000" pitchFamily="2" charset="2"/>
              <a:buChar char="v"/>
            </a:pPr>
            <a:r>
              <a:rPr lang="en-GB" dirty="0"/>
              <a:t> </a:t>
            </a:r>
            <a:r>
              <a:rPr lang="en-GB" dirty="0" smtClean="0"/>
              <a:t>Demotivated and undermined:</a:t>
            </a:r>
          </a:p>
          <a:p>
            <a:pPr lvl="1">
              <a:buFont typeface="Wingdings" panose="05000000000000000000" pitchFamily="2" charset="2"/>
              <a:buChar char="v"/>
            </a:pPr>
            <a:r>
              <a:rPr lang="en-GB" dirty="0" smtClean="0"/>
              <a:t> </a:t>
            </a:r>
            <a:r>
              <a:rPr lang="en-GB" dirty="0"/>
              <a:t>‘I think that everyone’s demotivated and the court is in a worse situation than I’ve ever known it’. </a:t>
            </a:r>
            <a:endParaRPr lang="en-GB" dirty="0" smtClean="0"/>
          </a:p>
          <a:p>
            <a:pPr lvl="1">
              <a:buFont typeface="Wingdings" panose="05000000000000000000" pitchFamily="2" charset="2"/>
              <a:buChar char="v"/>
            </a:pPr>
            <a:r>
              <a:rPr lang="en-GB" dirty="0"/>
              <a:t> </a:t>
            </a:r>
            <a:r>
              <a:rPr lang="en-GB" dirty="0" smtClean="0"/>
              <a:t>‘I </a:t>
            </a:r>
            <a:r>
              <a:rPr lang="en-GB" dirty="0"/>
              <a:t>don’t understand how the Government expects you to work without being paid.  You wouldn’t say that to a doctor would you? … It’s like what your parents say to you when you’re a kid ‘if you don’t like it, it’s my house, it’s my rules, you’ll get what you’re </a:t>
            </a:r>
            <a:r>
              <a:rPr lang="en-GB" dirty="0" smtClean="0"/>
              <a:t>given.</a:t>
            </a:r>
          </a:p>
          <a:p>
            <a:pPr lvl="1">
              <a:buFont typeface="Wingdings" panose="05000000000000000000" pitchFamily="2" charset="2"/>
              <a:buChar char="v"/>
            </a:pPr>
            <a:r>
              <a:rPr lang="en-GB" dirty="0" smtClean="0"/>
              <a:t> ‘I </a:t>
            </a:r>
            <a:r>
              <a:rPr lang="en-GB" dirty="0"/>
              <a:t>think that we have become devalued by the Government, I think we have become devalued by the courts, I don’t think we’re shown the respect that we used to be shown… I think the profession is generally demoralised… I think we are a profession and we should have been treated like a profession and I don’t think we are any more.  I think we’re treated like a commodity</a:t>
            </a:r>
            <a:r>
              <a:rPr lang="en-GB" dirty="0" smtClean="0"/>
              <a:t>.’</a:t>
            </a:r>
            <a:endParaRPr lang="en-GB" dirty="0"/>
          </a:p>
          <a:p>
            <a:endParaRPr lang="en-GB" dirty="0"/>
          </a:p>
        </p:txBody>
      </p:sp>
    </p:spTree>
    <p:extLst>
      <p:ext uri="{BB962C8B-B14F-4D97-AF65-F5344CB8AC3E}">
        <p14:creationId xmlns:p14="http://schemas.microsoft.com/office/powerpoint/2010/main" val="249466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618186" y="1878676"/>
            <a:ext cx="10831132" cy="4430684"/>
          </a:xfrm>
        </p:spPr>
        <p:txBody>
          <a:bodyPr>
            <a:normAutofit fontScale="92500" lnSpcReduction="20000"/>
          </a:bodyPr>
          <a:lstStyle/>
          <a:p>
            <a:pPr>
              <a:buFont typeface="Wingdings" panose="05000000000000000000" pitchFamily="2" charset="2"/>
              <a:buChar char="v"/>
            </a:pPr>
            <a:r>
              <a:rPr lang="en-GB" dirty="0" smtClean="0"/>
              <a:t> Criminal </a:t>
            </a:r>
            <a:r>
              <a:rPr lang="en-GB" dirty="0"/>
              <a:t>legal aid lawyers have become detached from the potential for their work to serve justice and to help people, </a:t>
            </a:r>
            <a:r>
              <a:rPr lang="en-GB" dirty="0" smtClean="0"/>
              <a:t>the </a:t>
            </a:r>
            <a:r>
              <a:rPr lang="en-GB" dirty="0"/>
              <a:t>quest for efficiency sublimates their practice. </a:t>
            </a:r>
          </a:p>
          <a:p>
            <a:pPr>
              <a:buFont typeface="Wingdings" panose="05000000000000000000" pitchFamily="2" charset="2"/>
              <a:buChar char="v"/>
            </a:pPr>
            <a:r>
              <a:rPr lang="en-GB" dirty="0" smtClean="0"/>
              <a:t> The </a:t>
            </a:r>
            <a:r>
              <a:rPr lang="en-GB" dirty="0"/>
              <a:t>public service ideal has been superseded by a more pragmatic sense of business imperatives, which appears to have undermined the sense of purpose lawyers felt about their </a:t>
            </a:r>
            <a:r>
              <a:rPr lang="en-GB" dirty="0" smtClean="0"/>
              <a:t>role.</a:t>
            </a:r>
          </a:p>
          <a:p>
            <a:pPr>
              <a:buFont typeface="Wingdings" panose="05000000000000000000" pitchFamily="2" charset="2"/>
              <a:buChar char="v"/>
            </a:pPr>
            <a:r>
              <a:rPr lang="en-GB" dirty="0"/>
              <a:t> </a:t>
            </a:r>
            <a:r>
              <a:rPr lang="en-GB" dirty="0" smtClean="0"/>
              <a:t>As </a:t>
            </a:r>
            <a:r>
              <a:rPr lang="en-GB" dirty="0"/>
              <a:t>the service that lawyers provide declines, they seem to lose their professional standing and, therefore, their power because their status no longer holds value. This could produce further feelings of unfairness that alienate lawyers further from their clients, and from the public service ideal that they once stood for. </a:t>
            </a:r>
          </a:p>
          <a:p>
            <a:pPr>
              <a:buFont typeface="Wingdings" panose="05000000000000000000" pitchFamily="2" charset="2"/>
              <a:buChar char="v"/>
            </a:pPr>
            <a:r>
              <a:rPr lang="en-GB" dirty="0" smtClean="0"/>
              <a:t>Promoting </a:t>
            </a:r>
            <a:r>
              <a:rPr lang="en-GB" dirty="0"/>
              <a:t>understanding that properly functioning legally aided criminal defence is something worth fighting for as a social good seems an important means to push back against the neoliberal ideology that allows practice to be degraded – but lawyers, as we have shown, may be relatively powerless to perform that </a:t>
            </a:r>
            <a:r>
              <a:rPr lang="en-GB" dirty="0" smtClean="0"/>
              <a:t>task.</a:t>
            </a:r>
          </a:p>
          <a:p>
            <a:pPr>
              <a:buFont typeface="Wingdings" panose="05000000000000000000" pitchFamily="2" charset="2"/>
              <a:buChar char="v"/>
            </a:pPr>
            <a:r>
              <a:rPr lang="en-GB" dirty="0"/>
              <a:t> </a:t>
            </a:r>
            <a:r>
              <a:rPr lang="en-GB" dirty="0" smtClean="0"/>
              <a:t>The </a:t>
            </a:r>
            <a:r>
              <a:rPr lang="en-GB" dirty="0"/>
              <a:t>sum of the research offered and cited in this paper is that criminal legal aid emerges as a degraded practice, with these lawyers’ professional status debased and their socio-cultural standing reduced as the nature of their work is significantly compromised. Crucially, these trends to undermine legal practice can be identified as the result of a wider political project. </a:t>
            </a:r>
            <a:endParaRPr lang="en-GB" dirty="0" smtClean="0"/>
          </a:p>
          <a:p>
            <a:endParaRPr lang="en-GB" sz="3000" dirty="0"/>
          </a:p>
        </p:txBody>
      </p:sp>
    </p:spTree>
    <p:extLst>
      <p:ext uri="{BB962C8B-B14F-4D97-AF65-F5344CB8AC3E}">
        <p14:creationId xmlns:p14="http://schemas.microsoft.com/office/powerpoint/2010/main" val="336523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Context</a:t>
            </a:r>
            <a:endParaRPr lang="en-GB" dirty="0"/>
          </a:p>
        </p:txBody>
      </p:sp>
      <p:sp>
        <p:nvSpPr>
          <p:cNvPr id="3" name="Content Placeholder 2"/>
          <p:cNvSpPr>
            <a:spLocks noGrp="1"/>
          </p:cNvSpPr>
          <p:nvPr>
            <p:ph idx="1"/>
          </p:nvPr>
        </p:nvSpPr>
        <p:spPr>
          <a:xfrm>
            <a:off x="1024128" y="1878676"/>
            <a:ext cx="9720073" cy="4430684"/>
          </a:xfrm>
        </p:spPr>
        <p:txBody>
          <a:bodyPr>
            <a:normAutofit fontScale="92500"/>
          </a:bodyPr>
          <a:lstStyle/>
          <a:p>
            <a:pPr>
              <a:buFont typeface="Wingdings" panose="05000000000000000000" pitchFamily="2" charset="2"/>
              <a:buChar char="v"/>
            </a:pPr>
            <a:r>
              <a:rPr lang="en-GB" dirty="0" smtClean="0"/>
              <a:t> Policies </a:t>
            </a:r>
            <a:r>
              <a:rPr lang="en-GB" dirty="0"/>
              <a:t>based on a neoliberal style of governance have negatively impacted the criminal justice process by undermining lawyers’ ability to act as autonomous decision making professionals (see e.g. Sommerlad, 2001 and 2008; Cape, 2004). </a:t>
            </a:r>
            <a:endParaRPr lang="en-GB" dirty="0" smtClean="0"/>
          </a:p>
          <a:p>
            <a:pPr>
              <a:buFont typeface="Wingdings" panose="05000000000000000000" pitchFamily="2" charset="2"/>
              <a:buChar char="v"/>
            </a:pPr>
            <a:r>
              <a:rPr lang="en-GB" dirty="0"/>
              <a:t> </a:t>
            </a:r>
            <a:r>
              <a:rPr lang="en-GB" dirty="0" smtClean="0"/>
              <a:t>Economic </a:t>
            </a:r>
            <a:r>
              <a:rPr lang="en-GB" dirty="0"/>
              <a:t>calculations become dominant in how areas of the state function, and underpin judgments as to whether they operate successfully or </a:t>
            </a:r>
            <a:r>
              <a:rPr lang="en-GB" dirty="0" smtClean="0"/>
              <a:t>not: notions </a:t>
            </a:r>
            <a:r>
              <a:rPr lang="en-GB" dirty="0"/>
              <a:t>such as justice and fairness seem to have been supplanted by rational calculation about the efficiency of the system. </a:t>
            </a:r>
          </a:p>
          <a:p>
            <a:pPr>
              <a:buFont typeface="Wingdings" panose="05000000000000000000" pitchFamily="2" charset="2"/>
              <a:buChar char="v"/>
            </a:pPr>
            <a:r>
              <a:rPr lang="en-GB" dirty="0" smtClean="0"/>
              <a:t> Criminal </a:t>
            </a:r>
            <a:r>
              <a:rPr lang="en-GB" dirty="0"/>
              <a:t>defence lawyers accept that their role has been compromised by structural change in the last decade, and that their ability to provide good quality defence services has been (further) hindered by relentless change in the context of constrained access to funds (Cape, 2004, Welsh, 2017</a:t>
            </a:r>
            <a:r>
              <a:rPr lang="en-GB" dirty="0" smtClean="0"/>
              <a:t>).</a:t>
            </a:r>
          </a:p>
          <a:p>
            <a:pPr>
              <a:buFont typeface="Wingdings" panose="05000000000000000000" pitchFamily="2" charset="2"/>
              <a:buChar char="v"/>
            </a:pPr>
            <a:r>
              <a:rPr lang="en-GB" dirty="0"/>
              <a:t> T</a:t>
            </a:r>
            <a:r>
              <a:rPr lang="en-GB" dirty="0" smtClean="0"/>
              <a:t>he </a:t>
            </a:r>
            <a:r>
              <a:rPr lang="en-GB" dirty="0"/>
              <a:t>profession is demoralised but </a:t>
            </a:r>
            <a:r>
              <a:rPr lang="en-GB" dirty="0" smtClean="0"/>
              <a:t>lawyers </a:t>
            </a:r>
            <a:r>
              <a:rPr lang="en-GB" dirty="0"/>
              <a:t>appeared to accept their fate as members of an undervalued part of the welfare state rather than actively counteract, in their day-to-day practice, structural change which further challenged their role and professional identity. </a:t>
            </a:r>
            <a:endParaRPr lang="en-GB" dirty="0" smtClean="0"/>
          </a:p>
          <a:p>
            <a:endParaRPr lang="en-GB" dirty="0"/>
          </a:p>
          <a:p>
            <a:endParaRPr lang="en-GB" dirty="0"/>
          </a:p>
        </p:txBody>
      </p:sp>
    </p:spTree>
    <p:extLst>
      <p:ext uri="{BB962C8B-B14F-4D97-AF65-F5344CB8AC3E}">
        <p14:creationId xmlns:p14="http://schemas.microsoft.com/office/powerpoint/2010/main" val="228283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Method/Methodology</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913" y="731521"/>
            <a:ext cx="2367087" cy="20848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11137" y="3534712"/>
            <a:ext cx="1669196" cy="1989787"/>
          </a:xfrm>
          <a:prstGeom prst="rect">
            <a:avLst/>
          </a:prstGeom>
        </p:spPr>
      </p:pic>
      <p:sp>
        <p:nvSpPr>
          <p:cNvPr id="3" name="Content Placeholder 2"/>
          <p:cNvSpPr>
            <a:spLocks noGrp="1"/>
          </p:cNvSpPr>
          <p:nvPr>
            <p:ph idx="1"/>
          </p:nvPr>
        </p:nvSpPr>
        <p:spPr>
          <a:xfrm>
            <a:off x="824623" y="1911927"/>
            <a:ext cx="9474847" cy="4330931"/>
          </a:xfrm>
        </p:spPr>
        <p:txBody>
          <a:bodyPr>
            <a:normAutofit/>
          </a:bodyPr>
          <a:lstStyle/>
          <a:p>
            <a:pPr>
              <a:buFont typeface="Wingdings" panose="05000000000000000000" pitchFamily="2" charset="2"/>
              <a:buChar char="v"/>
            </a:pPr>
            <a:r>
              <a:rPr lang="en-GB" dirty="0" smtClean="0"/>
              <a:t> Case studies: in-depth </a:t>
            </a:r>
            <a:r>
              <a:rPr lang="en-GB" dirty="0"/>
              <a:t>findings in relation to the complexities of specific situations (Bryman, 2012</a:t>
            </a:r>
            <a:r>
              <a:rPr lang="en-GB" dirty="0" smtClean="0"/>
              <a:t>)</a:t>
            </a:r>
          </a:p>
          <a:p>
            <a:pPr>
              <a:buFont typeface="Wingdings" panose="05000000000000000000" pitchFamily="2" charset="2"/>
              <a:buChar char="v"/>
            </a:pPr>
            <a:r>
              <a:rPr lang="en-GB" dirty="0"/>
              <a:t> </a:t>
            </a:r>
            <a:r>
              <a:rPr lang="en-GB" dirty="0" smtClean="0"/>
              <a:t>Study 1</a:t>
            </a:r>
          </a:p>
          <a:p>
            <a:pPr lvl="1">
              <a:buFont typeface="Wingdings" panose="05000000000000000000" pitchFamily="2" charset="2"/>
              <a:buChar char="v"/>
            </a:pPr>
            <a:r>
              <a:rPr lang="en-GB" dirty="0" smtClean="0"/>
              <a:t>Data </a:t>
            </a:r>
            <a:r>
              <a:rPr lang="en-GB" dirty="0"/>
              <a:t>collection took place in 2008 and 2009 </a:t>
            </a:r>
            <a:endParaRPr lang="en-GB" dirty="0" smtClean="0"/>
          </a:p>
          <a:p>
            <a:pPr lvl="1">
              <a:buFont typeface="Wingdings" panose="05000000000000000000" pitchFamily="2" charset="2"/>
              <a:buChar char="v"/>
            </a:pPr>
            <a:r>
              <a:rPr lang="en-GB" dirty="0" smtClean="0"/>
              <a:t>Observation </a:t>
            </a:r>
            <a:r>
              <a:rPr lang="en-GB" dirty="0"/>
              <a:t>of nine months was split equally between </a:t>
            </a:r>
            <a:r>
              <a:rPr lang="en-GB" dirty="0" smtClean="0"/>
              <a:t>three </a:t>
            </a:r>
            <a:r>
              <a:rPr lang="en-GB" dirty="0"/>
              <a:t>firms, followed by a month each of semi-structured interviews with the same lawyers. </a:t>
            </a:r>
            <a:endParaRPr lang="en-GB" dirty="0" smtClean="0"/>
          </a:p>
          <a:p>
            <a:pPr>
              <a:buFont typeface="Wingdings" panose="05000000000000000000" pitchFamily="2" charset="2"/>
              <a:buChar char="v"/>
            </a:pPr>
            <a:r>
              <a:rPr lang="en-GB" dirty="0"/>
              <a:t> S</a:t>
            </a:r>
            <a:r>
              <a:rPr lang="en-GB" dirty="0" smtClean="0"/>
              <a:t>tudy 2</a:t>
            </a:r>
          </a:p>
          <a:p>
            <a:pPr lvl="1">
              <a:buFont typeface="Wingdings" panose="05000000000000000000" pitchFamily="2" charset="2"/>
              <a:buChar char="v"/>
            </a:pPr>
            <a:r>
              <a:rPr lang="en-GB" dirty="0"/>
              <a:t> </a:t>
            </a:r>
            <a:r>
              <a:rPr lang="en-GB" dirty="0" smtClean="0"/>
              <a:t>Data gathered </a:t>
            </a:r>
            <a:r>
              <a:rPr lang="en-GB" dirty="0"/>
              <a:t>in </a:t>
            </a:r>
            <a:r>
              <a:rPr lang="en-GB" dirty="0" smtClean="0"/>
              <a:t>2013. </a:t>
            </a:r>
          </a:p>
          <a:p>
            <a:pPr lvl="1">
              <a:buFont typeface="Wingdings" panose="05000000000000000000" pitchFamily="2" charset="2"/>
              <a:buChar char="v"/>
            </a:pPr>
            <a:r>
              <a:rPr lang="en-GB" dirty="0"/>
              <a:t>O</a:t>
            </a:r>
            <a:r>
              <a:rPr lang="en-GB" dirty="0" smtClean="0"/>
              <a:t>bservations </a:t>
            </a:r>
            <a:r>
              <a:rPr lang="en-GB" dirty="0"/>
              <a:t>followed by semi-structured </a:t>
            </a:r>
            <a:r>
              <a:rPr lang="en-GB" dirty="0" smtClean="0"/>
              <a:t>interviews with 19 </a:t>
            </a:r>
            <a:r>
              <a:rPr lang="en-GB" dirty="0"/>
              <a:t>advocates (12 defence lawyers and seven prosecutors</a:t>
            </a:r>
            <a:r>
              <a:rPr lang="en-GB" dirty="0" smtClean="0"/>
              <a:t>)</a:t>
            </a:r>
            <a:endParaRPr lang="en-GB" b="1" i="1" dirty="0" smtClean="0"/>
          </a:p>
          <a:p>
            <a:pPr>
              <a:buFont typeface="Wingdings" panose="05000000000000000000" pitchFamily="2" charset="2"/>
              <a:buChar char="v"/>
            </a:pPr>
            <a:r>
              <a:rPr lang="en-GB" b="1" i="1" dirty="0" smtClean="0"/>
              <a:t> </a:t>
            </a:r>
            <a:r>
              <a:rPr lang="en-GB" dirty="0" smtClean="0"/>
              <a:t>Thematic analysis that draws on theories of alienation grounded in a Marxist tradition. </a:t>
            </a:r>
            <a:endParaRPr lang="en-GB" b="1" i="1" dirty="0"/>
          </a:p>
        </p:txBody>
      </p:sp>
    </p:spTree>
    <p:extLst>
      <p:ext uri="{BB962C8B-B14F-4D97-AF65-F5344CB8AC3E}">
        <p14:creationId xmlns:p14="http://schemas.microsoft.com/office/powerpoint/2010/main" val="184719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317" y="319210"/>
            <a:ext cx="9720072" cy="1499616"/>
          </a:xfrm>
        </p:spPr>
        <p:txBody>
          <a:bodyPr/>
          <a:lstStyle/>
          <a:p>
            <a:r>
              <a:rPr lang="en-GB" dirty="0" smtClean="0"/>
              <a:t>‘Ideal’ Lawyers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8123358"/>
              </p:ext>
            </p:extLst>
          </p:nvPr>
        </p:nvGraphicFramePr>
        <p:xfrm>
          <a:off x="1023938" y="1751528"/>
          <a:ext cx="9720262" cy="455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31273" y="1737360"/>
            <a:ext cx="11129079" cy="4508927"/>
          </a:xfrm>
          <a:prstGeom prst="rect">
            <a:avLst/>
          </a:prstGeom>
          <a:noFill/>
        </p:spPr>
        <p:txBody>
          <a:bodyPr wrap="square" rtlCol="0">
            <a:spAutoFit/>
          </a:bodyPr>
          <a:lstStyle/>
          <a:p>
            <a:pPr marL="171450" indent="-171450">
              <a:spcBef>
                <a:spcPts val="600"/>
              </a:spcBef>
              <a:buFont typeface="Wingdings" panose="05000000000000000000" pitchFamily="2" charset="2"/>
              <a:buChar char="v"/>
            </a:pPr>
            <a:r>
              <a:rPr lang="en-GB" dirty="0" smtClean="0"/>
              <a:t>1960s and </a:t>
            </a:r>
            <a:r>
              <a:rPr lang="en-GB" dirty="0"/>
              <a:t>early 1970s, government policy tended to be receptive to </a:t>
            </a:r>
            <a:r>
              <a:rPr lang="en-GB" dirty="0" smtClean="0"/>
              <a:t>professionalization; </a:t>
            </a:r>
            <a:r>
              <a:rPr lang="en-GB" dirty="0"/>
              <a:t>lawyers were expected (by officials and the public) to make autonomous decisions about what would be in the best interests of any given case based on their expert knowledge and ethical guidance issued by their regulatory bodies</a:t>
            </a:r>
            <a:r>
              <a:rPr lang="en-GB" dirty="0" smtClean="0"/>
              <a:t>.</a:t>
            </a:r>
          </a:p>
          <a:p>
            <a:pPr marL="171450" indent="-171450">
              <a:spcBef>
                <a:spcPts val="600"/>
              </a:spcBef>
              <a:buFont typeface="Wingdings" panose="05000000000000000000" pitchFamily="2" charset="2"/>
              <a:buChar char="v"/>
            </a:pPr>
            <a:r>
              <a:rPr lang="en-GB" dirty="0" smtClean="0"/>
              <a:t>Smith (2013) describes</a:t>
            </a:r>
            <a:r>
              <a:rPr lang="en-GB" b="1" i="1" dirty="0" smtClean="0"/>
              <a:t> </a:t>
            </a:r>
            <a:r>
              <a:rPr lang="en-GB" dirty="0" smtClean="0"/>
              <a:t>three sets of duties; those owed to the client, to the court and to the public. </a:t>
            </a:r>
          </a:p>
          <a:p>
            <a:pPr marL="171450" indent="-171450">
              <a:spcBef>
                <a:spcPts val="600"/>
              </a:spcBef>
              <a:buFont typeface="Wingdings" panose="05000000000000000000" pitchFamily="2" charset="2"/>
              <a:buChar char="v"/>
            </a:pPr>
            <a:r>
              <a:rPr lang="en-GB" dirty="0"/>
              <a:t>C</a:t>
            </a:r>
            <a:r>
              <a:rPr lang="en-GB" dirty="0" smtClean="0"/>
              <a:t>ontributed to the creation of a profession which traditionally identifies with symbolic (individualised, procedurally rigorous) approaches to justice (Tata, 2017) </a:t>
            </a:r>
          </a:p>
          <a:p>
            <a:pPr marL="171450" indent="-171450">
              <a:spcBef>
                <a:spcPts val="600"/>
              </a:spcBef>
              <a:buFont typeface="Wingdings" panose="05000000000000000000" pitchFamily="2" charset="2"/>
              <a:buChar char="v"/>
            </a:pPr>
            <a:r>
              <a:rPr lang="en-GB" dirty="0" smtClean="0"/>
              <a:t>1980s onwards, the </a:t>
            </a:r>
            <a:r>
              <a:rPr lang="en-GB" dirty="0"/>
              <a:t>traditional role of the professional generally, and the defence lawyer specifically, has been significantly undermined.  </a:t>
            </a:r>
            <a:endParaRPr lang="en-GB" dirty="0" smtClean="0"/>
          </a:p>
          <a:p>
            <a:pPr marL="628650" lvl="1" indent="-171450">
              <a:spcBef>
                <a:spcPts val="600"/>
              </a:spcBef>
              <a:buFont typeface="Wingdings" panose="05000000000000000000" pitchFamily="2" charset="2"/>
              <a:buChar char="v"/>
            </a:pPr>
            <a:r>
              <a:rPr lang="en-GB" dirty="0" smtClean="0"/>
              <a:t>Greater levels of regulation and evolution of franchising</a:t>
            </a:r>
          </a:p>
          <a:p>
            <a:pPr marL="628650" lvl="1" indent="-171450">
              <a:spcBef>
                <a:spcPts val="600"/>
              </a:spcBef>
              <a:buFont typeface="Wingdings" panose="05000000000000000000" pitchFamily="2" charset="2"/>
              <a:buChar char="v"/>
            </a:pPr>
            <a:r>
              <a:rPr lang="en-GB" dirty="0" smtClean="0"/>
              <a:t>Reduced funding</a:t>
            </a:r>
          </a:p>
          <a:p>
            <a:pPr marL="628650" lvl="1" indent="-171450">
              <a:spcBef>
                <a:spcPts val="600"/>
              </a:spcBef>
              <a:buFont typeface="Wingdings" panose="05000000000000000000" pitchFamily="2" charset="2"/>
              <a:buChar char="v"/>
            </a:pPr>
            <a:r>
              <a:rPr lang="en-GB" dirty="0" smtClean="0"/>
              <a:t>Detailed </a:t>
            </a:r>
            <a:r>
              <a:rPr lang="en-GB" dirty="0"/>
              <a:t>case management duties and the introduction of the Criminal Procedure Rules in </a:t>
            </a:r>
            <a:r>
              <a:rPr lang="en-GB" dirty="0" smtClean="0"/>
              <a:t>2005</a:t>
            </a:r>
            <a:endParaRPr lang="en-GB" b="1" i="1" dirty="0"/>
          </a:p>
          <a:p>
            <a:pPr marL="171450" indent="-171450">
              <a:spcBef>
                <a:spcPts val="600"/>
              </a:spcBef>
              <a:buFont typeface="Wingdings" panose="05000000000000000000" pitchFamily="2" charset="2"/>
              <a:buChar char="v"/>
            </a:pPr>
            <a:r>
              <a:rPr lang="en-GB" dirty="0" smtClean="0"/>
              <a:t>Given </a:t>
            </a:r>
            <a:r>
              <a:rPr lang="en-GB" dirty="0"/>
              <a:t>that lawyers’ professional image is crucial to analysing approaches to practice (Newman, 2017), it is important that we try to understand why lawyers have largely been co-opted into processes which seem to damage not only their clients best interests but also their own. </a:t>
            </a:r>
          </a:p>
        </p:txBody>
      </p:sp>
    </p:spTree>
    <p:extLst>
      <p:ext uri="{BB962C8B-B14F-4D97-AF65-F5344CB8AC3E}">
        <p14:creationId xmlns:p14="http://schemas.microsoft.com/office/powerpoint/2010/main" val="3083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Modern Lawyers’ Behaviour</a:t>
            </a:r>
            <a:endParaRPr lang="en-GB" dirty="0"/>
          </a:p>
        </p:txBody>
      </p:sp>
      <p:sp>
        <p:nvSpPr>
          <p:cNvPr id="3" name="Content Placeholder 2"/>
          <p:cNvSpPr>
            <a:spLocks noGrp="1"/>
          </p:cNvSpPr>
          <p:nvPr>
            <p:ph idx="1"/>
          </p:nvPr>
        </p:nvSpPr>
        <p:spPr>
          <a:xfrm>
            <a:off x="1024128" y="2084832"/>
            <a:ext cx="9720073" cy="4224528"/>
          </a:xfrm>
        </p:spPr>
        <p:txBody>
          <a:bodyPr>
            <a:normAutofit fontScale="92500" lnSpcReduction="20000"/>
          </a:bodyPr>
          <a:lstStyle/>
          <a:p>
            <a:endParaRPr lang="en-GB" dirty="0" smtClean="0"/>
          </a:p>
          <a:p>
            <a:pPr>
              <a:buFont typeface="Wingdings" panose="05000000000000000000" pitchFamily="2" charset="2"/>
              <a:buChar char="v"/>
            </a:pPr>
            <a:r>
              <a:rPr lang="en-GB" dirty="0" smtClean="0"/>
              <a:t> Cohesive </a:t>
            </a:r>
            <a:r>
              <a:rPr lang="en-GB" dirty="0"/>
              <a:t>courtroom </a:t>
            </a:r>
            <a:r>
              <a:rPr lang="en-GB" dirty="0" smtClean="0"/>
              <a:t>workgroups </a:t>
            </a:r>
            <a:r>
              <a:rPr lang="en-GB" dirty="0"/>
              <a:t>(Carlen, 1976; Young, 2013</a:t>
            </a:r>
            <a:r>
              <a:rPr lang="en-GB" dirty="0" smtClean="0"/>
              <a:t>) </a:t>
            </a:r>
          </a:p>
          <a:p>
            <a:pPr>
              <a:buFont typeface="Wingdings" panose="05000000000000000000" pitchFamily="2" charset="2"/>
              <a:buChar char="v"/>
            </a:pPr>
            <a:r>
              <a:rPr lang="en-GB" dirty="0"/>
              <a:t> </a:t>
            </a:r>
            <a:r>
              <a:rPr lang="en-GB" dirty="0" smtClean="0"/>
              <a:t>McConville </a:t>
            </a:r>
            <a:r>
              <a:rPr lang="en-GB" i="1" dirty="0"/>
              <a:t>et al</a:t>
            </a:r>
            <a:r>
              <a:rPr lang="en-GB" dirty="0"/>
              <a:t> (1994) demonstrated that the problems of co-operative behaviour at the expense of adversarialism had only worsened, with lawyers often compromising their clients’ interests for the sake of accepted workgroup behaviour; cooperative rather than zealous advocacy</a:t>
            </a:r>
            <a:r>
              <a:rPr lang="en-GB" dirty="0" smtClean="0"/>
              <a:t>.</a:t>
            </a:r>
          </a:p>
          <a:p>
            <a:pPr>
              <a:buFont typeface="Wingdings" panose="05000000000000000000" pitchFamily="2" charset="2"/>
              <a:buChar char="v"/>
            </a:pPr>
            <a:r>
              <a:rPr lang="en-GB" dirty="0" smtClean="0"/>
              <a:t> Managerialism</a:t>
            </a:r>
            <a:r>
              <a:rPr lang="en-GB" b="1" i="1" dirty="0" smtClean="0"/>
              <a:t>: </a:t>
            </a:r>
            <a:r>
              <a:rPr lang="en-GB" dirty="0" smtClean="0"/>
              <a:t>levels </a:t>
            </a:r>
            <a:r>
              <a:rPr lang="en-GB" dirty="0"/>
              <a:t>of regulation and bureaucratisation increased. </a:t>
            </a:r>
            <a:endParaRPr lang="en-GB" dirty="0" smtClean="0"/>
          </a:p>
          <a:p>
            <a:pPr lvl="1">
              <a:buFont typeface="Wingdings" panose="05000000000000000000" pitchFamily="2" charset="2"/>
              <a:buChar char="v"/>
            </a:pPr>
            <a:r>
              <a:rPr lang="en-GB" dirty="0"/>
              <a:t>L</a:t>
            </a:r>
            <a:r>
              <a:rPr lang="en-GB" dirty="0" smtClean="0"/>
              <a:t>awyers </a:t>
            </a:r>
            <a:r>
              <a:rPr lang="en-GB" dirty="0"/>
              <a:t>move ever further away from a role in which they had been afforded autonomy where the application of rules is reliant on professional judgement (Welsh, 2017). </a:t>
            </a:r>
            <a:endParaRPr lang="en-GB" dirty="0" smtClean="0"/>
          </a:p>
          <a:p>
            <a:pPr lvl="1">
              <a:buFont typeface="Wingdings" panose="05000000000000000000" pitchFamily="2" charset="2"/>
              <a:buChar char="v"/>
            </a:pPr>
            <a:r>
              <a:rPr lang="en-GB" dirty="0" smtClean="0"/>
              <a:t>Wacquant (2009): economic deregulation creates an insecure underclass who are cast outside society by welfare state retraction. </a:t>
            </a:r>
          </a:p>
          <a:p>
            <a:pPr>
              <a:buFont typeface="Wingdings" panose="05000000000000000000" pitchFamily="2" charset="2"/>
              <a:buChar char="v"/>
            </a:pPr>
            <a:r>
              <a:rPr lang="en-GB" dirty="0" smtClean="0"/>
              <a:t>Green (2016) has discussed how easy it is for the rule of law to be undermined in an austerity drive, with the legal system easily written off by politicians playing up to reductive popular sentiment that the law is the domain of out of touch judges, fat-cat lawyers and undeserving criminals.</a:t>
            </a:r>
          </a:p>
        </p:txBody>
      </p:sp>
    </p:spTree>
    <p:extLst>
      <p:ext uri="{BB962C8B-B14F-4D97-AF65-F5344CB8AC3E}">
        <p14:creationId xmlns:p14="http://schemas.microsoft.com/office/powerpoint/2010/main" val="353270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Marx to Lawyer BEHAVIOUR</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dirty="0" smtClean="0"/>
              <a:t> Shantz </a:t>
            </a:r>
            <a:r>
              <a:rPr lang="en-GB" i="1" dirty="0"/>
              <a:t>et al</a:t>
            </a:r>
            <a:r>
              <a:rPr lang="en-GB" dirty="0"/>
              <a:t> (2015) </a:t>
            </a:r>
            <a:r>
              <a:rPr lang="en-GB" dirty="0" smtClean="0"/>
              <a:t>called </a:t>
            </a:r>
            <a:r>
              <a:rPr lang="en-GB" dirty="0"/>
              <a:t>for the recovery of an old philosophy from the field of political economy to help explain current labour trends under neoliberal </a:t>
            </a:r>
            <a:r>
              <a:rPr lang="en-GB" dirty="0" smtClean="0"/>
              <a:t>austerity</a:t>
            </a:r>
          </a:p>
          <a:p>
            <a:pPr>
              <a:buFont typeface="Wingdings" panose="05000000000000000000" pitchFamily="2" charset="2"/>
              <a:buChar char="v"/>
            </a:pPr>
            <a:r>
              <a:rPr lang="en-GB" dirty="0" smtClean="0"/>
              <a:t> Alienation </a:t>
            </a:r>
            <a:r>
              <a:rPr lang="en-GB" dirty="0"/>
              <a:t>meant loss of control, specifically the loss of control over labour. As ‘justice’ is the defence lawyers’ product, alienation experienced by this group leads to </a:t>
            </a:r>
            <a:r>
              <a:rPr lang="en-GB" dirty="0" smtClean="0"/>
              <a:t>lo</a:t>
            </a:r>
            <a:r>
              <a:rPr lang="en-GB" dirty="0"/>
              <a:t>ss of control over ‘access to justice’. </a:t>
            </a:r>
            <a:endParaRPr lang="en-GB" dirty="0" smtClean="0"/>
          </a:p>
          <a:p>
            <a:pPr>
              <a:buFont typeface="Wingdings" panose="05000000000000000000" pitchFamily="2" charset="2"/>
              <a:buChar char="v"/>
            </a:pPr>
            <a:r>
              <a:rPr lang="en-GB" dirty="0" smtClean="0"/>
              <a:t>Swain </a:t>
            </a:r>
            <a:r>
              <a:rPr lang="en-GB" dirty="0"/>
              <a:t>(2012) has recently identified the absence of contemporary work on alienation in any </a:t>
            </a:r>
            <a:r>
              <a:rPr lang="en-GB" dirty="0" smtClean="0"/>
              <a:t>discipline.</a:t>
            </a:r>
          </a:p>
          <a:p>
            <a:pPr>
              <a:buFont typeface="Wingdings" panose="05000000000000000000" pitchFamily="2" charset="2"/>
              <a:buChar char="v"/>
            </a:pPr>
            <a:r>
              <a:rPr lang="en-GB" b="1" i="1" dirty="0" smtClean="0"/>
              <a:t> </a:t>
            </a:r>
            <a:r>
              <a:rPr lang="en-GB" dirty="0"/>
              <a:t>C</a:t>
            </a:r>
            <a:r>
              <a:rPr lang="en-GB" dirty="0" smtClean="0"/>
              <a:t>ontemporary </a:t>
            </a:r>
            <a:r>
              <a:rPr lang="en-GB" dirty="0"/>
              <a:t>working practices impact upon the quality of representation and therefore the quality of justice, which impacts the quality of life for both lawyers and their clients (and families etc.) </a:t>
            </a:r>
          </a:p>
          <a:p>
            <a:endParaRPr lang="en-GB" dirty="0"/>
          </a:p>
        </p:txBody>
      </p:sp>
    </p:spTree>
    <p:extLst>
      <p:ext uri="{BB962C8B-B14F-4D97-AF65-F5344CB8AC3E}">
        <p14:creationId xmlns:p14="http://schemas.microsoft.com/office/powerpoint/2010/main" val="270898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Marx to Lawyer behaviour</a:t>
            </a:r>
            <a:endParaRPr lang="en-GB" dirty="0"/>
          </a:p>
        </p:txBody>
      </p:sp>
      <p:sp>
        <p:nvSpPr>
          <p:cNvPr id="3" name="Content Placeholder 2"/>
          <p:cNvSpPr>
            <a:spLocks noGrp="1"/>
          </p:cNvSpPr>
          <p:nvPr>
            <p:ph idx="1"/>
          </p:nvPr>
        </p:nvSpPr>
        <p:spPr>
          <a:xfrm>
            <a:off x="1024128" y="1828800"/>
            <a:ext cx="9720073" cy="4480560"/>
          </a:xfrm>
        </p:spPr>
        <p:txBody>
          <a:bodyPr>
            <a:normAutofit fontScale="77500" lnSpcReduction="20000"/>
          </a:bodyPr>
          <a:lstStyle/>
          <a:p>
            <a:pPr>
              <a:buFont typeface="Wingdings" panose="05000000000000000000" pitchFamily="2" charset="2"/>
              <a:buChar char="v"/>
            </a:pPr>
            <a:r>
              <a:rPr lang="en-GB" dirty="0" smtClean="0"/>
              <a:t> Defence </a:t>
            </a:r>
            <a:r>
              <a:rPr lang="en-GB" dirty="0"/>
              <a:t>lawyers operate under a particularly complex employment regime </a:t>
            </a:r>
            <a:endParaRPr lang="en-GB" dirty="0" smtClean="0"/>
          </a:p>
          <a:p>
            <a:pPr>
              <a:buFont typeface="Wingdings" panose="05000000000000000000" pitchFamily="2" charset="2"/>
              <a:buChar char="v"/>
            </a:pPr>
            <a:r>
              <a:rPr lang="en-GB" dirty="0" smtClean="0"/>
              <a:t>Lawyers </a:t>
            </a:r>
            <a:r>
              <a:rPr lang="en-GB" dirty="0"/>
              <a:t>thus face limitations to their autonomy in directing a case, which have caused criminal legal aid lawyers to become detached </a:t>
            </a:r>
            <a:r>
              <a:rPr lang="en-GB" dirty="0" smtClean="0"/>
              <a:t>fromthe </a:t>
            </a:r>
            <a:r>
              <a:rPr lang="en-GB" dirty="0"/>
              <a:t>product of their </a:t>
            </a:r>
            <a:r>
              <a:rPr lang="en-GB" dirty="0" smtClean="0"/>
              <a:t>labour; having </a:t>
            </a:r>
            <a:r>
              <a:rPr lang="en-GB" dirty="0"/>
              <a:t>full control over a case such that they feel free to do what is best for their </a:t>
            </a:r>
            <a:r>
              <a:rPr lang="en-GB" dirty="0" smtClean="0"/>
              <a:t>client</a:t>
            </a:r>
            <a:r>
              <a:rPr lang="en-GB" b="1" i="1" dirty="0" smtClean="0"/>
              <a:t>. </a:t>
            </a:r>
          </a:p>
          <a:p>
            <a:pPr lvl="1">
              <a:buFont typeface="Wingdings" panose="05000000000000000000" pitchFamily="2" charset="2"/>
              <a:buChar char="v"/>
            </a:pPr>
            <a:r>
              <a:rPr lang="en-GB" dirty="0" smtClean="0"/>
              <a:t>As </a:t>
            </a:r>
            <a:r>
              <a:rPr lang="en-GB" dirty="0"/>
              <a:t>the system becomes increasingly complex through regulation, those operating within it become increasingly disoriented, which can prevent members from formulating ideas for and giving effect to change (Ferretter, 2006). </a:t>
            </a:r>
            <a:endParaRPr lang="en-GB" dirty="0" smtClean="0"/>
          </a:p>
          <a:p>
            <a:pPr>
              <a:buFont typeface="Wingdings" panose="05000000000000000000" pitchFamily="2" charset="2"/>
              <a:buChar char="v"/>
            </a:pPr>
            <a:r>
              <a:rPr lang="en-GB" dirty="0" smtClean="0"/>
              <a:t>Without </a:t>
            </a:r>
            <a:r>
              <a:rPr lang="en-GB" dirty="0"/>
              <a:t>autonomy, the pattern of work becomes monotonous, unsatisfying and, ultimately degrading, characterised by repetition and </a:t>
            </a:r>
            <a:r>
              <a:rPr lang="en-GB" dirty="0" smtClean="0"/>
              <a:t>triviality. </a:t>
            </a:r>
          </a:p>
          <a:p>
            <a:pPr>
              <a:buFont typeface="Wingdings" panose="05000000000000000000" pitchFamily="2" charset="2"/>
              <a:buChar char="v"/>
            </a:pPr>
            <a:r>
              <a:rPr lang="en-GB" dirty="0"/>
              <a:t> </a:t>
            </a:r>
            <a:r>
              <a:rPr lang="en-GB" dirty="0" smtClean="0"/>
              <a:t>The </a:t>
            </a:r>
            <a:r>
              <a:rPr lang="en-GB" dirty="0"/>
              <a:t>drive for guilty pleas and the internalisation of systemic crime control messages (that convicting the guilty is paramount) pressures and encourages defence lawyers to view clients through this lens and to process them accordingly. </a:t>
            </a:r>
            <a:endParaRPr lang="en-GB" dirty="0" smtClean="0"/>
          </a:p>
          <a:p>
            <a:pPr>
              <a:buFont typeface="Wingdings" panose="05000000000000000000" pitchFamily="2" charset="2"/>
              <a:buChar char="v"/>
            </a:pPr>
            <a:r>
              <a:rPr lang="en-GB" dirty="0" smtClean="0"/>
              <a:t>The </a:t>
            </a:r>
            <a:r>
              <a:rPr lang="en-GB" dirty="0"/>
              <a:t>explicit and implicit denigration of this area of practice has reinforced the impression that it lacks social value; defence lawyers are not valued as they should </a:t>
            </a:r>
            <a:r>
              <a:rPr lang="en-GB" dirty="0" smtClean="0"/>
              <a:t>be. </a:t>
            </a:r>
            <a:r>
              <a:rPr lang="en-GB" dirty="0"/>
              <a:t>Traditionally, the legal profession is of high social status; moreover, legal aid lawyers consider their work to be virtuous and important but lawyers feel patronised as the poor relations of lawyers in better-remunerated branches of the profession </a:t>
            </a:r>
            <a:endParaRPr lang="en-GB" dirty="0" smtClean="0"/>
          </a:p>
          <a:p>
            <a:pPr>
              <a:buFont typeface="Wingdings" panose="05000000000000000000" pitchFamily="2" charset="2"/>
              <a:buChar char="v"/>
            </a:pPr>
            <a:r>
              <a:rPr lang="en-GB" dirty="0"/>
              <a:t> </a:t>
            </a:r>
            <a:r>
              <a:rPr lang="en-GB" dirty="0" smtClean="0"/>
              <a:t>Boni </a:t>
            </a:r>
            <a:r>
              <a:rPr lang="en-GB" dirty="0"/>
              <a:t>le Goeff </a:t>
            </a:r>
            <a:r>
              <a:rPr lang="en-GB" i="1" dirty="0"/>
              <a:t>et al</a:t>
            </a:r>
            <a:r>
              <a:rPr lang="en-GB" dirty="0"/>
              <a:t> </a:t>
            </a:r>
            <a:r>
              <a:rPr lang="en-GB" dirty="0" smtClean="0"/>
              <a:t>(2017) argue</a:t>
            </a:r>
            <a:r>
              <a:rPr lang="en-GB" dirty="0"/>
              <a:t>, expanding on Marxist theory, that there appear to be four types of alienation experienced by lawyers in neoliberal markets; powerlessness (dependence on bosses/clients meaning autonomy is lost), purposelessness (lack of social utility), unfairness (unfair treatment) and work/life conflict (long hours etc.). </a:t>
            </a:r>
          </a:p>
        </p:txBody>
      </p:sp>
    </p:spTree>
    <p:extLst>
      <p:ext uri="{BB962C8B-B14F-4D97-AF65-F5344CB8AC3E}">
        <p14:creationId xmlns:p14="http://schemas.microsoft.com/office/powerpoint/2010/main" val="381854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Data: Powerlessness</a:t>
            </a:r>
            <a:endParaRPr lang="en-GB" dirty="0"/>
          </a:p>
        </p:txBody>
      </p:sp>
      <p:sp>
        <p:nvSpPr>
          <p:cNvPr id="3" name="Content Placeholder 2"/>
          <p:cNvSpPr>
            <a:spLocks noGrp="1"/>
          </p:cNvSpPr>
          <p:nvPr>
            <p:ph idx="1"/>
          </p:nvPr>
        </p:nvSpPr>
        <p:spPr>
          <a:xfrm>
            <a:off x="1024128" y="1936866"/>
            <a:ext cx="9720073" cy="4455622"/>
          </a:xfrm>
        </p:spPr>
        <p:txBody>
          <a:bodyPr>
            <a:normAutofit/>
          </a:bodyPr>
          <a:lstStyle/>
          <a:p>
            <a:pPr>
              <a:buFont typeface="Wingdings" panose="05000000000000000000" pitchFamily="2" charset="2"/>
              <a:buChar char="v"/>
            </a:pPr>
            <a:r>
              <a:rPr lang="en-GB" dirty="0" smtClean="0"/>
              <a:t> Organisational </a:t>
            </a:r>
            <a:r>
              <a:rPr lang="en-GB" dirty="0"/>
              <a:t>practice of discontinuous representation was implemented as standard, so lawyers were allocated to cases on an ad hoc and, primarily, cost-effective basis, often swapping cases during a busy </a:t>
            </a:r>
            <a:r>
              <a:rPr lang="en-GB" dirty="0" smtClean="0"/>
              <a:t>day: ‘the </a:t>
            </a:r>
            <a:r>
              <a:rPr lang="en-GB" dirty="0"/>
              <a:t>numbers game</a:t>
            </a:r>
            <a:r>
              <a:rPr lang="en-GB" dirty="0" smtClean="0"/>
              <a:t>’</a:t>
            </a:r>
          </a:p>
          <a:p>
            <a:pPr>
              <a:buFont typeface="Wingdings" panose="05000000000000000000" pitchFamily="2" charset="2"/>
              <a:buChar char="v"/>
            </a:pPr>
            <a:r>
              <a:rPr lang="en-GB" b="1" i="1" dirty="0" smtClean="0"/>
              <a:t> </a:t>
            </a:r>
            <a:r>
              <a:rPr lang="en-GB" dirty="0" smtClean="0"/>
              <a:t>Lawyers </a:t>
            </a:r>
            <a:r>
              <a:rPr lang="en-GB" dirty="0"/>
              <a:t>are given financial encouragement to persuade clients to plead guilty early but will lose money if cases go to trial and would talk about the importance of ‘getting the client to plead guilty</a:t>
            </a:r>
            <a:r>
              <a:rPr lang="en-GB" dirty="0" smtClean="0"/>
              <a:t>’</a:t>
            </a:r>
            <a:endParaRPr lang="en-GB" b="1" i="1" dirty="0" smtClean="0"/>
          </a:p>
          <a:p>
            <a:pPr>
              <a:buFont typeface="Wingdings" panose="05000000000000000000" pitchFamily="2" charset="2"/>
              <a:buChar char="v"/>
            </a:pPr>
            <a:r>
              <a:rPr lang="en-GB" dirty="0" smtClean="0"/>
              <a:t> Sense </a:t>
            </a:r>
            <a:r>
              <a:rPr lang="en-GB" dirty="0"/>
              <a:t>of resignation about the way the system </a:t>
            </a:r>
            <a:r>
              <a:rPr lang="en-GB" dirty="0" smtClean="0"/>
              <a:t>operates: </a:t>
            </a:r>
          </a:p>
          <a:p>
            <a:pPr lvl="1">
              <a:buFont typeface="Wingdings" panose="05000000000000000000" pitchFamily="2" charset="2"/>
              <a:buChar char="v"/>
            </a:pPr>
            <a:r>
              <a:rPr lang="en-GB" dirty="0" smtClean="0"/>
              <a:t>‘It’s </a:t>
            </a:r>
            <a:r>
              <a:rPr lang="en-GB" dirty="0"/>
              <a:t>tough because you just get used to it and it is what it is</a:t>
            </a:r>
            <a:r>
              <a:rPr lang="en-GB" dirty="0" smtClean="0"/>
              <a:t>’</a:t>
            </a:r>
          </a:p>
          <a:p>
            <a:pPr lvl="1">
              <a:buFont typeface="Wingdings" panose="05000000000000000000" pitchFamily="2" charset="2"/>
              <a:buChar char="v"/>
            </a:pPr>
            <a:r>
              <a:rPr lang="en-GB" dirty="0" smtClean="0"/>
              <a:t>‘You </a:t>
            </a:r>
            <a:r>
              <a:rPr lang="en-GB" dirty="0"/>
              <a:t>could sort of argue ‘til you’re blue in the face that the work you do and the fees haven’t gone up since, what, 1997 but there’s simply not going to be more money.’ </a:t>
            </a:r>
            <a:endParaRPr lang="en-GB" dirty="0" smtClean="0"/>
          </a:p>
          <a:p>
            <a:pPr>
              <a:buFont typeface="Wingdings" panose="05000000000000000000" pitchFamily="2" charset="2"/>
              <a:buChar char="v"/>
            </a:pPr>
            <a:r>
              <a:rPr lang="en-GB" dirty="0" smtClean="0"/>
              <a:t> Weakened professional </a:t>
            </a:r>
            <a:r>
              <a:rPr lang="en-GB" dirty="0"/>
              <a:t>standing resulted in further powerlessness in asserting decisions with force. </a:t>
            </a:r>
            <a:endParaRPr lang="en-GB" sz="4000" b="1" i="1" dirty="0"/>
          </a:p>
        </p:txBody>
      </p:sp>
    </p:spTree>
    <p:extLst>
      <p:ext uri="{BB962C8B-B14F-4D97-AF65-F5344CB8AC3E}">
        <p14:creationId xmlns:p14="http://schemas.microsoft.com/office/powerpoint/2010/main" val="320642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Data: Purposelessness</a:t>
            </a:r>
            <a:endParaRPr lang="en-GB" dirty="0"/>
          </a:p>
        </p:txBody>
      </p:sp>
      <p:sp>
        <p:nvSpPr>
          <p:cNvPr id="3" name="Content Placeholder 2"/>
          <p:cNvSpPr>
            <a:spLocks noGrp="1"/>
          </p:cNvSpPr>
          <p:nvPr>
            <p:ph idx="1"/>
          </p:nvPr>
        </p:nvSpPr>
        <p:spPr>
          <a:xfrm>
            <a:off x="1024128" y="1878676"/>
            <a:ext cx="9720073" cy="4430684"/>
          </a:xfrm>
        </p:spPr>
        <p:txBody>
          <a:bodyPr>
            <a:normAutofit fontScale="85000" lnSpcReduction="20000"/>
          </a:bodyPr>
          <a:lstStyle/>
          <a:p>
            <a:r>
              <a:rPr lang="en-GB" b="1" i="1" dirty="0" smtClean="0"/>
              <a:t> </a:t>
            </a:r>
            <a:endParaRPr lang="en-GB" b="1" i="1" dirty="0"/>
          </a:p>
          <a:p>
            <a:pPr>
              <a:buFont typeface="Wingdings" panose="05000000000000000000" pitchFamily="2" charset="2"/>
              <a:buChar char="v"/>
            </a:pPr>
            <a:r>
              <a:rPr lang="en-GB" b="1" i="1" dirty="0" smtClean="0"/>
              <a:t> </a:t>
            </a:r>
            <a:r>
              <a:rPr lang="en-GB" dirty="0" smtClean="0"/>
              <a:t>Lawyers </a:t>
            </a:r>
            <a:r>
              <a:rPr lang="en-GB" dirty="0"/>
              <a:t>identified a social agenda as fundamental to their </a:t>
            </a:r>
            <a:r>
              <a:rPr lang="en-GB" dirty="0" smtClean="0"/>
              <a:t>practice:  ‘</a:t>
            </a:r>
            <a:r>
              <a:rPr lang="en-GB" dirty="0"/>
              <a:t>what we do is a social good’, </a:t>
            </a:r>
            <a:r>
              <a:rPr lang="en-GB" dirty="0" smtClean="0"/>
              <a:t>‘</a:t>
            </a:r>
            <a:r>
              <a:rPr lang="en-GB" dirty="0"/>
              <a:t>we stand up for the people that nobody else cares about…we do something worthwhile’. </a:t>
            </a:r>
            <a:endParaRPr lang="en-GB" b="1" i="1" dirty="0" smtClean="0"/>
          </a:p>
          <a:p>
            <a:pPr>
              <a:buFont typeface="Wingdings" panose="05000000000000000000" pitchFamily="2" charset="2"/>
              <a:buChar char="v"/>
            </a:pPr>
            <a:r>
              <a:rPr lang="en-GB" b="1" i="1" dirty="0"/>
              <a:t> </a:t>
            </a:r>
            <a:r>
              <a:rPr lang="en-GB" dirty="0" smtClean="0"/>
              <a:t>In </a:t>
            </a:r>
            <a:r>
              <a:rPr lang="en-GB" dirty="0"/>
              <a:t>the process of discontinuous representation and the lawyers’ co-option into a system in which they were expected to push clients through towards as early a guilty plea as possible, it seems as though the humanity of the clients was lost. </a:t>
            </a:r>
          </a:p>
          <a:p>
            <a:pPr lvl="1">
              <a:buFont typeface="Wingdings" panose="05000000000000000000" pitchFamily="2" charset="2"/>
              <a:buChar char="v"/>
            </a:pPr>
            <a:r>
              <a:rPr lang="en-GB" dirty="0" smtClean="0"/>
              <a:t>‘If </a:t>
            </a:r>
            <a:r>
              <a:rPr lang="en-GB" dirty="0"/>
              <a:t>you’re representing four or five clients, as you will frequently do, with legal aid you spend half the time that you are physically in court filling in legal aid forms when that time could be more profitably put to actually sitting down and advising the clients</a:t>
            </a:r>
            <a:r>
              <a:rPr lang="en-GB" dirty="0" smtClean="0"/>
              <a:t>.’</a:t>
            </a:r>
            <a:endParaRPr lang="en-GB" dirty="0"/>
          </a:p>
          <a:p>
            <a:pPr lvl="1">
              <a:buFont typeface="Wingdings" panose="05000000000000000000" pitchFamily="2" charset="2"/>
              <a:buChar char="v"/>
            </a:pPr>
            <a:r>
              <a:rPr lang="en-GB" dirty="0" smtClean="0"/>
              <a:t>‘</a:t>
            </a:r>
            <a:r>
              <a:rPr lang="en-GB" dirty="0"/>
              <a:t>T</a:t>
            </a:r>
            <a:r>
              <a:rPr lang="en-GB" dirty="0" smtClean="0"/>
              <a:t>he </a:t>
            </a:r>
            <a:r>
              <a:rPr lang="en-GB" dirty="0"/>
              <a:t>problem for me is that you spend more time chasing legal aid, chasing means testing, chasing that than you do actually preparing the case and what’s the point of that’. </a:t>
            </a:r>
            <a:endParaRPr lang="en-GB" dirty="0" smtClean="0"/>
          </a:p>
          <a:p>
            <a:pPr>
              <a:buFont typeface="Wingdings" panose="05000000000000000000" pitchFamily="2" charset="2"/>
              <a:buChar char="v"/>
            </a:pPr>
            <a:r>
              <a:rPr lang="en-GB" dirty="0" smtClean="0"/>
              <a:t> The Court doesn’t really care what they do:</a:t>
            </a:r>
          </a:p>
          <a:p>
            <a:pPr lvl="1">
              <a:buFont typeface="Wingdings" panose="05000000000000000000" pitchFamily="2" charset="2"/>
              <a:buChar char="v"/>
            </a:pPr>
            <a:r>
              <a:rPr lang="en-GB" dirty="0" smtClean="0"/>
              <a:t>‘The </a:t>
            </a:r>
            <a:r>
              <a:rPr lang="en-GB" dirty="0"/>
              <a:t>impression I get that Court clerks, magistrates and indeed the Crown and sometimes the defence deal with these cases is overly prescriptive and doesn’t allow sufficient flexibility, and the old mantra of whether your client knows he did it or not.  Well yes he may well know whether he did it or not but that’s not really what the criminal procedure’s about is it? Otherwise they would just put people into the dock and say “hello what have you done?”  That’s not the way it works.  You’ve got to know and understand the case against your Client and be able to advise your clients as to whether or not the Crown can prove the case</a:t>
            </a:r>
            <a:r>
              <a:rPr lang="en-GB" dirty="0" smtClean="0"/>
              <a:t>.’</a:t>
            </a:r>
            <a:endParaRPr lang="en-GB" dirty="0"/>
          </a:p>
          <a:p>
            <a:endParaRPr lang="en-GB" dirty="0"/>
          </a:p>
          <a:p>
            <a:endParaRPr lang="en-GB" dirty="0"/>
          </a:p>
        </p:txBody>
      </p:sp>
    </p:spTree>
    <p:extLst>
      <p:ext uri="{BB962C8B-B14F-4D97-AF65-F5344CB8AC3E}">
        <p14:creationId xmlns:p14="http://schemas.microsoft.com/office/powerpoint/2010/main" val="1586043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261</TotalTime>
  <Words>2082</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Tw Cen MT</vt:lpstr>
      <vt:lpstr>Tw Cen MT Condensed</vt:lpstr>
      <vt:lpstr>Wingdings</vt:lpstr>
      <vt:lpstr>Wingdings 3</vt:lpstr>
      <vt:lpstr>Integral</vt:lpstr>
      <vt:lpstr> </vt:lpstr>
      <vt:lpstr>Political Context</vt:lpstr>
      <vt:lpstr>Method/Methodology</vt:lpstr>
      <vt:lpstr>‘Ideal’ Lawyers</vt:lpstr>
      <vt:lpstr> Modern Lawyers’ Behaviour</vt:lpstr>
      <vt:lpstr>Applying Marx to Lawyer BEHAVIOUR</vt:lpstr>
      <vt:lpstr>Applying Marx to Lawyer behaviour</vt:lpstr>
      <vt:lpstr>The Data: Powerlessness</vt:lpstr>
      <vt:lpstr>The Data: Purposelessness</vt:lpstr>
      <vt:lpstr>The Data: Unfairness</vt:lpstr>
      <vt:lpstr>Conclusions</vt:lpstr>
    </vt:vector>
  </TitlesOfParts>
  <Company>University of Sussex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and Foundational Principles</dc:title>
  <dc:creator>Matthew Garrod</dc:creator>
  <cp:lastModifiedBy>Lucy</cp:lastModifiedBy>
  <cp:revision>88</cp:revision>
  <cp:lastPrinted>2018-02-21T11:38:47Z</cp:lastPrinted>
  <dcterms:created xsi:type="dcterms:W3CDTF">2016-09-12T10:41:55Z</dcterms:created>
  <dcterms:modified xsi:type="dcterms:W3CDTF">2018-12-13T18:53:53Z</dcterms:modified>
</cp:coreProperties>
</file>