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sldIdLst>
    <p:sldId id="256" r:id="rId2"/>
    <p:sldId id="257" r:id="rId3"/>
    <p:sldId id="270" r:id="rId4"/>
    <p:sldId id="273" r:id="rId5"/>
    <p:sldId id="258" r:id="rId6"/>
    <p:sldId id="276" r:id="rId7"/>
    <p:sldId id="277" r:id="rId8"/>
    <p:sldId id="278" r:id="rId9"/>
    <p:sldId id="272" r:id="rId10"/>
    <p:sldId id="260" r:id="rId11"/>
    <p:sldId id="262" r:id="rId12"/>
    <p:sldId id="261" r:id="rId13"/>
    <p:sldId id="283" r:id="rId14"/>
    <p:sldId id="263" r:id="rId15"/>
    <p:sldId id="264" r:id="rId16"/>
    <p:sldId id="265" r:id="rId17"/>
    <p:sldId id="291" r:id="rId18"/>
    <p:sldId id="266" r:id="rId19"/>
    <p:sldId id="267" r:id="rId20"/>
    <p:sldId id="268" r:id="rId21"/>
    <p:sldId id="284" r:id="rId22"/>
    <p:sldId id="285" r:id="rId23"/>
    <p:sldId id="292" r:id="rId24"/>
    <p:sldId id="288" r:id="rId25"/>
    <p:sldId id="293" r:id="rId26"/>
    <p:sldId id="289" r:id="rId27"/>
    <p:sldId id="294" r:id="rId28"/>
    <p:sldId id="295" r:id="rId29"/>
    <p:sldId id="296"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3" d="100"/>
          <a:sy n="83" d="100"/>
        </p:scale>
        <p:origin x="-172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GB"/>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23/05/17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23/05/17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23/05/17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23/05/17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GB"/>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23/05/17</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23/05/17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23/05/17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23/05/17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23/05/17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GB"/>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23/05/17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GB"/>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327B613C-1AD7-49D3-885D-F654C5CDBAA6}" type="datetime1">
              <a:rPr lang="en-US" smtClean="0"/>
              <a:pPr/>
              <a:t>23/05/17</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23/05/17</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eg"/><Relationship Id="rId5" Type="http://schemas.openxmlformats.org/officeDocument/2006/relationships/image" Target="../media/image27.png"/><Relationship Id="rId6" Type="http://schemas.openxmlformats.org/officeDocument/2006/relationships/image" Target="../media/image28.jpeg"/><Relationship Id="rId7"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tiff"/><Relationship Id="rId3"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43.png"/><Relationship Id="rId6" Type="http://schemas.openxmlformats.org/officeDocument/2006/relationships/image" Target="../media/image44.jpg"/><Relationship Id="rId7" Type="http://schemas.openxmlformats.org/officeDocument/2006/relationships/image" Target="../media/image45.jpg"/><Relationship Id="rId8"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50.jpg"/><Relationship Id="rId6" Type="http://schemas.openxmlformats.org/officeDocument/2006/relationships/image" Target="../media/image51.jpg"/><Relationship Id="rId7" Type="http://schemas.openxmlformats.org/officeDocument/2006/relationships/image" Target="../media/image52.jpg"/><Relationship Id="rId8"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9.xml.rels><?xml version="1.0" encoding="UTF-8" standalone="yes"?>
<Relationships xmlns="http://schemas.openxmlformats.org/package/2006/relationships"><Relationship Id="rId11" Type="http://schemas.openxmlformats.org/officeDocument/2006/relationships/image" Target="../media/image46.jpg"/><Relationship Id="rId12" Type="http://schemas.openxmlformats.org/officeDocument/2006/relationships/image" Target="../media/image60.jpg"/><Relationship Id="rId13" Type="http://schemas.openxmlformats.org/officeDocument/2006/relationships/image" Target="../media/image61.jpg"/><Relationship Id="rId14"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image" Target="../media/image54.jpg"/><Relationship Id="rId3" Type="http://schemas.openxmlformats.org/officeDocument/2006/relationships/image" Target="../media/image55.jpg"/><Relationship Id="rId4" Type="http://schemas.openxmlformats.org/officeDocument/2006/relationships/image" Target="../media/image56.jpeg"/><Relationship Id="rId5" Type="http://schemas.openxmlformats.org/officeDocument/2006/relationships/image" Target="../media/image57.jp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44.jpg"/><Relationship Id="rId9" Type="http://schemas.openxmlformats.org/officeDocument/2006/relationships/image" Target="../media/image24.jpg"/><Relationship Id="rId10"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77818"/>
            <a:ext cx="7543800" cy="2603368"/>
          </a:xfrm>
        </p:spPr>
        <p:txBody>
          <a:bodyPr/>
          <a:lstStyle/>
          <a:p>
            <a:r>
              <a:rPr lang="en-GB" sz="4000" dirty="0"/>
              <a:t>Writing and Writing Back: </a:t>
            </a:r>
            <a:br>
              <a:rPr lang="en-GB" sz="4000" dirty="0"/>
            </a:br>
            <a:r>
              <a:rPr lang="en-GB" sz="4000" dirty="0"/>
              <a:t/>
            </a:r>
            <a:br>
              <a:rPr lang="en-GB" sz="4000" dirty="0"/>
            </a:br>
            <a:r>
              <a:rPr lang="en-GB" sz="4000" dirty="0"/>
              <a:t>The Transcultural Oeuvres of Sir Richard Burton, T.E. Lawrence and </a:t>
            </a:r>
            <a:r>
              <a:rPr lang="en-GB" sz="4000" dirty="0" err="1"/>
              <a:t>Kahlil</a:t>
            </a:r>
            <a:r>
              <a:rPr lang="en-GB" sz="4000" dirty="0"/>
              <a:t> Gibran </a:t>
            </a:r>
          </a:p>
        </p:txBody>
      </p:sp>
      <p:sp>
        <p:nvSpPr>
          <p:cNvPr id="3" name="Subtitle 2"/>
          <p:cNvSpPr>
            <a:spLocks noGrp="1"/>
          </p:cNvSpPr>
          <p:nvPr>
            <p:ph type="subTitle" idx="1"/>
          </p:nvPr>
        </p:nvSpPr>
        <p:spPr>
          <a:xfrm>
            <a:off x="685800" y="5105400"/>
            <a:ext cx="6461760" cy="1066800"/>
          </a:xfrm>
        </p:spPr>
        <p:txBody>
          <a:bodyPr>
            <a:normAutofit/>
          </a:bodyPr>
          <a:lstStyle/>
          <a:p>
            <a:r>
              <a:rPr lang="en-GB" sz="2200" dirty="0"/>
              <a:t>Dr Feras Alkabani </a:t>
            </a:r>
          </a:p>
          <a:p>
            <a:r>
              <a:rPr lang="en-GB" sz="2200" dirty="0"/>
              <a:t>University of Sussex </a:t>
            </a:r>
          </a:p>
        </p:txBody>
      </p:sp>
      <p:pic>
        <p:nvPicPr>
          <p:cNvPr id="4" name="Picture 3" descr="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7467" y="5235105"/>
            <a:ext cx="848361" cy="746558"/>
          </a:xfrm>
          <a:prstGeom prst="rect">
            <a:avLst/>
          </a:prstGeom>
        </p:spPr>
      </p:pic>
    </p:spTree>
    <p:extLst>
      <p:ext uri="{BB962C8B-B14F-4D97-AF65-F5344CB8AC3E}">
        <p14:creationId xmlns:p14="http://schemas.microsoft.com/office/powerpoint/2010/main" val="32550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7" y="54504"/>
            <a:ext cx="4141946" cy="910695"/>
          </a:xfrm>
        </p:spPr>
        <p:txBody>
          <a:bodyPr/>
          <a:lstStyle/>
          <a:p>
            <a:r>
              <a:rPr lang="en-GB" sz="3000" dirty="0"/>
              <a:t>Orientalism and Sexuality</a:t>
            </a:r>
          </a:p>
        </p:txBody>
      </p:sp>
      <p:pic>
        <p:nvPicPr>
          <p:cNvPr id="5" name="Picture 4" descr="Burt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72" y="965199"/>
            <a:ext cx="2667595" cy="34347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descr="Jean-Léon_Gérôme_0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3333" y="880534"/>
            <a:ext cx="6039377" cy="4265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3451630" y="5145844"/>
            <a:ext cx="5170214" cy="1412694"/>
          </a:xfrm>
          <a:prstGeom prst="rect">
            <a:avLst/>
          </a:prstGeom>
          <a:noFill/>
        </p:spPr>
        <p:txBody>
          <a:bodyPr wrap="square" rtlCol="0">
            <a:spAutoFit/>
          </a:bodyPr>
          <a:lstStyle/>
          <a:p>
            <a:pPr>
              <a:lnSpc>
                <a:spcPct val="120000"/>
              </a:lnSpc>
            </a:pPr>
            <a:r>
              <a:rPr lang="en-GB" dirty="0"/>
              <a:t>Orientalist art highlights </a:t>
            </a:r>
            <a:r>
              <a:rPr lang="en-GB" b="1" dirty="0"/>
              <a:t>European fantasies </a:t>
            </a:r>
            <a:r>
              <a:rPr lang="en-GB" dirty="0"/>
              <a:t>about the alleged ‘</a:t>
            </a:r>
            <a:r>
              <a:rPr lang="en-GB" b="1" dirty="0"/>
              <a:t>sexual Otherness</a:t>
            </a:r>
            <a:r>
              <a:rPr lang="en-GB" dirty="0"/>
              <a:t>’ of the </a:t>
            </a:r>
            <a:r>
              <a:rPr lang="en-GB" b="1" dirty="0"/>
              <a:t>Muslim Orient</a:t>
            </a:r>
            <a:r>
              <a:rPr lang="en-GB" dirty="0"/>
              <a:t>. In such portrayals, the </a:t>
            </a:r>
            <a:r>
              <a:rPr lang="en-GB" b="1" dirty="0"/>
              <a:t>Muslim East is depicted as a space of ‘sexual licentiousness</a:t>
            </a:r>
            <a:r>
              <a:rPr lang="en-GB" dirty="0"/>
              <a:t>’. </a:t>
            </a:r>
          </a:p>
        </p:txBody>
      </p:sp>
      <p:pic>
        <p:nvPicPr>
          <p:cNvPr id="4" name="Content Placeholder 3" descr="jean-lc3a9on-gc3a9rc3b4me-pool-in-a-harem-c-18761.jpg"/>
          <p:cNvPicPr>
            <a:picLocks noGrp="1" noChangeAspect="1"/>
          </p:cNvPicPr>
          <p:nvPr>
            <p:ph idx="1"/>
          </p:nvPr>
        </p:nvPicPr>
        <p:blipFill>
          <a:blip r:embed="rId4">
            <a:extLst>
              <a:ext uri="{28A0092B-C50C-407E-A947-70E740481C1C}">
                <a14:useLocalDpi xmlns:a14="http://schemas.microsoft.com/office/drawing/2010/main" val="0"/>
              </a:ext>
            </a:extLst>
          </a:blip>
          <a:srcRect t="23750" b="23750"/>
          <a:stretch>
            <a:fillRect/>
          </a:stretch>
        </p:blipFill>
        <p:spPr>
          <a:xfrm>
            <a:off x="0" y="4627007"/>
            <a:ext cx="3451630" cy="21745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444903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673629"/>
          </a:xfrm>
        </p:spPr>
        <p:txBody>
          <a:bodyPr/>
          <a:lstStyle/>
          <a:p>
            <a:r>
              <a:rPr lang="en-GB" sz="3000" dirty="0"/>
              <a:t>Orientalist Literature </a:t>
            </a:r>
          </a:p>
        </p:txBody>
      </p:sp>
      <p:sp>
        <p:nvSpPr>
          <p:cNvPr id="3" name="Content Placeholder 2"/>
          <p:cNvSpPr>
            <a:spLocks noGrp="1"/>
          </p:cNvSpPr>
          <p:nvPr>
            <p:ph idx="1"/>
          </p:nvPr>
        </p:nvSpPr>
        <p:spPr>
          <a:xfrm>
            <a:off x="457200" y="948267"/>
            <a:ext cx="7620000" cy="5452533"/>
          </a:xfrm>
        </p:spPr>
        <p:txBody>
          <a:bodyPr>
            <a:normAutofit/>
          </a:bodyPr>
          <a:lstStyle/>
          <a:p>
            <a:pPr>
              <a:lnSpc>
                <a:spcPct val="130000"/>
              </a:lnSpc>
            </a:pPr>
            <a:r>
              <a:rPr lang="en-GB" sz="2000" dirty="0"/>
              <a:t>‘</a:t>
            </a:r>
            <a:r>
              <a:rPr lang="en-GB" sz="2000" b="1" dirty="0"/>
              <a:t>Virtually no European writer who wrote on or travelled to the Orient in the period after 1800 exempted himself or herself from this quest</a:t>
            </a:r>
            <a:r>
              <a:rPr lang="en-GB" sz="2000" dirty="0"/>
              <a:t>: Flaubert, </a:t>
            </a:r>
            <a:r>
              <a:rPr lang="en-GB" sz="2000" dirty="0" err="1"/>
              <a:t>Nerval</a:t>
            </a:r>
            <a:r>
              <a:rPr lang="en-GB" sz="2000" dirty="0"/>
              <a:t>, ‘Dirty Dick’ Burton, and Lane are only the most notable. In the twentieth century one thinks of Gide, Conrad, Maugham, and dozens of others.’</a:t>
            </a:r>
          </a:p>
          <a:p>
            <a:pPr>
              <a:lnSpc>
                <a:spcPct val="130000"/>
              </a:lnSpc>
            </a:pPr>
            <a:r>
              <a:rPr lang="en-GB" sz="2000" dirty="0"/>
              <a:t>‘What they looked for often – correctly, I think – was a </a:t>
            </a:r>
            <a:r>
              <a:rPr lang="en-GB" sz="2000" b="1" dirty="0"/>
              <a:t>different type of sexuality</a:t>
            </a:r>
            <a:r>
              <a:rPr lang="en-GB" sz="2000" dirty="0"/>
              <a:t>, perhaps </a:t>
            </a:r>
            <a:r>
              <a:rPr lang="en-GB" sz="2000" b="1" dirty="0"/>
              <a:t>more libertine and less guilt-ridden</a:t>
            </a:r>
            <a:r>
              <a:rPr lang="en-GB" sz="2000" dirty="0"/>
              <a:t>; but even that quest, if repeated by enough people, could (and did become) as </a:t>
            </a:r>
            <a:r>
              <a:rPr lang="en-GB" sz="2000" b="1" dirty="0"/>
              <a:t>regulated and uniform as learning itself</a:t>
            </a:r>
            <a:r>
              <a:rPr lang="en-GB" sz="2000" dirty="0"/>
              <a:t>.’ </a:t>
            </a:r>
          </a:p>
          <a:p>
            <a:pPr>
              <a:lnSpc>
                <a:spcPct val="130000"/>
              </a:lnSpc>
            </a:pPr>
            <a:r>
              <a:rPr lang="en-GB" sz="2000" dirty="0"/>
              <a:t>‘In time </a:t>
            </a:r>
            <a:r>
              <a:rPr lang="en-GB" sz="2000" b="1" dirty="0"/>
              <a:t>“Oriental sex” </a:t>
            </a:r>
            <a:r>
              <a:rPr lang="en-GB" sz="2000" dirty="0"/>
              <a:t>was as </a:t>
            </a:r>
            <a:r>
              <a:rPr lang="en-GB" sz="2000" b="1" dirty="0"/>
              <a:t>standard a commodity </a:t>
            </a:r>
            <a:r>
              <a:rPr lang="en-GB" sz="2000" dirty="0"/>
              <a:t>as any other available in the mass culture, with the result that </a:t>
            </a:r>
            <a:r>
              <a:rPr lang="en-GB" sz="2000" b="1" dirty="0"/>
              <a:t>readers and writers could have it if they wished without necessarily going to the Orient</a:t>
            </a:r>
            <a:r>
              <a:rPr lang="en-GB" sz="2000" dirty="0"/>
              <a:t>.’ (Said 2003, p. 190)</a:t>
            </a:r>
          </a:p>
          <a:p>
            <a:endParaRPr lang="en-GB" dirty="0"/>
          </a:p>
        </p:txBody>
      </p:sp>
    </p:spTree>
    <p:extLst>
      <p:ext uri="{BB962C8B-B14F-4D97-AF65-F5344CB8AC3E}">
        <p14:creationId xmlns:p14="http://schemas.microsoft.com/office/powerpoint/2010/main" val="32678459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noux-go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4759188" cy="6857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tanoux-1904-2fw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475" y="1"/>
            <a:ext cx="5300526" cy="4045856"/>
          </a:xfrm>
          <a:prstGeom prst="rect">
            <a:avLst/>
          </a:prstGeom>
          <a:ln>
            <a:noFill/>
          </a:ln>
          <a:effectLst>
            <a:softEdge rad="112500"/>
          </a:effectLst>
        </p:spPr>
      </p:pic>
      <p:pic>
        <p:nvPicPr>
          <p:cNvPr id="6" name="Picture 5" descr="john-frederick-lewis-intercepted-correspondence-1869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8800" y="3437986"/>
            <a:ext cx="5345200" cy="3517142"/>
          </a:xfrm>
          <a:prstGeom prst="rect">
            <a:avLst/>
          </a:prstGeom>
          <a:ln>
            <a:noFill/>
          </a:ln>
          <a:effectLst>
            <a:softEdge rad="112500"/>
          </a:effectLst>
        </p:spPr>
      </p:pic>
    </p:spTree>
    <p:extLst>
      <p:ext uri="{BB962C8B-B14F-4D97-AF65-F5344CB8AC3E}">
        <p14:creationId xmlns:p14="http://schemas.microsoft.com/office/powerpoint/2010/main" val="9655508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62651"/>
          </a:xfrm>
        </p:spPr>
        <p:txBody>
          <a:bodyPr/>
          <a:lstStyle/>
          <a:p>
            <a:r>
              <a:rPr lang="en-GB" sz="3200" dirty="0" err="1"/>
              <a:t>Abd</a:t>
            </a:r>
            <a:r>
              <a:rPr lang="en-GB" sz="3200" dirty="0"/>
              <a:t> al-</a:t>
            </a:r>
            <a:r>
              <a:rPr lang="en-GB" sz="3200" dirty="0" err="1"/>
              <a:t>Rahman</a:t>
            </a:r>
            <a:r>
              <a:rPr lang="en-GB" sz="3200" dirty="0"/>
              <a:t> al-</a:t>
            </a:r>
            <a:r>
              <a:rPr lang="en-GB" sz="3200" dirty="0" err="1"/>
              <a:t>Jabarati</a:t>
            </a:r>
            <a:r>
              <a:rPr lang="en-GB" sz="3200" dirty="0"/>
              <a:t> and French Morals </a:t>
            </a:r>
          </a:p>
        </p:txBody>
      </p:sp>
      <p:sp>
        <p:nvSpPr>
          <p:cNvPr id="3" name="Content Placeholder 2"/>
          <p:cNvSpPr>
            <a:spLocks noGrp="1"/>
          </p:cNvSpPr>
          <p:nvPr>
            <p:ph idx="1"/>
          </p:nvPr>
        </p:nvSpPr>
        <p:spPr>
          <a:xfrm>
            <a:off x="457199" y="1417638"/>
            <a:ext cx="7927683" cy="5440362"/>
          </a:xfrm>
        </p:spPr>
        <p:txBody>
          <a:bodyPr>
            <a:normAutofit/>
          </a:bodyPr>
          <a:lstStyle/>
          <a:p>
            <a:pPr marL="114300" indent="0">
              <a:lnSpc>
                <a:spcPct val="130000"/>
              </a:lnSpc>
              <a:buNone/>
            </a:pPr>
            <a:r>
              <a:rPr lang="en-GB" i="1" dirty="0"/>
              <a:t>‘ [French] women do not cover themselves and have no modesty; they do not care whether they uncover their private parts. Whenever a Frenchman has to perform an act of nature he does so wherever he happens to be, even in full view of people, and he goes away as he is, without washing his private parts after defecation. If he is a man of taste and refinement he wipes himself with whatever he finds, even with a paper with writing on it, otherwise he remains as he is. They have intercourse with any women who pleases them and vice versa. Sometimes one of their women goes to a barber’s shop, and invites him to shave her pubic hair. If he wishes he can take his fee in kind.’ </a:t>
            </a:r>
          </a:p>
        </p:txBody>
      </p:sp>
      <p:pic>
        <p:nvPicPr>
          <p:cNvPr id="4" name="Picture 3" descr="2677478244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2726" y="14797"/>
            <a:ext cx="1231274" cy="1619125"/>
          </a:xfrm>
          <a:prstGeom prst="rect">
            <a:avLst/>
          </a:prstGeom>
          <a:ln>
            <a:noFill/>
          </a:ln>
          <a:effectLst>
            <a:softEdge rad="112500"/>
          </a:effectLst>
        </p:spPr>
      </p:pic>
    </p:spTree>
    <p:extLst>
      <p:ext uri="{BB962C8B-B14F-4D97-AF65-F5344CB8AC3E}">
        <p14:creationId xmlns:p14="http://schemas.microsoft.com/office/powerpoint/2010/main" val="14353612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75229"/>
          </a:xfrm>
        </p:spPr>
        <p:txBody>
          <a:bodyPr/>
          <a:lstStyle/>
          <a:p>
            <a:r>
              <a:rPr lang="en-GB" sz="3000" dirty="0"/>
              <a:t>‘A different type of sexuality’</a:t>
            </a:r>
          </a:p>
        </p:txBody>
      </p:sp>
      <p:pic>
        <p:nvPicPr>
          <p:cNvPr id="4" name="Content Placeholder 3" descr="Jean-Léon_Gérôme_-_Le_charmeur_de_serpents.jpg"/>
          <p:cNvPicPr>
            <a:picLocks noGrp="1" noChangeAspect="1"/>
          </p:cNvPicPr>
          <p:nvPr>
            <p:ph idx="1"/>
          </p:nvPr>
        </p:nvPicPr>
        <p:blipFill>
          <a:blip r:embed="rId2">
            <a:extLst>
              <a:ext uri="{28A0092B-C50C-407E-A947-70E740481C1C}">
                <a14:useLocalDpi xmlns:a14="http://schemas.microsoft.com/office/drawing/2010/main" val="0"/>
              </a:ext>
            </a:extLst>
          </a:blip>
          <a:srcRect t="2980" b="2980"/>
          <a:stretch>
            <a:fillRect/>
          </a:stretch>
        </p:blipFill>
        <p:spPr>
          <a:xfrm>
            <a:off x="457200" y="1049867"/>
            <a:ext cx="7929100" cy="4995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1653401" y="6216134"/>
            <a:ext cx="5234013" cy="369332"/>
          </a:xfrm>
          <a:prstGeom prst="rect">
            <a:avLst/>
          </a:prstGeom>
          <a:noFill/>
        </p:spPr>
        <p:txBody>
          <a:bodyPr wrap="none" rtlCol="0">
            <a:spAutoFit/>
          </a:bodyPr>
          <a:lstStyle/>
          <a:p>
            <a:r>
              <a:rPr lang="en-GB" i="1" dirty="0"/>
              <a:t>Le </a:t>
            </a:r>
            <a:r>
              <a:rPr lang="en-GB" i="1" dirty="0" err="1"/>
              <a:t>Charmeur</a:t>
            </a:r>
            <a:r>
              <a:rPr lang="en-GB" i="1" dirty="0"/>
              <a:t> de Serpents</a:t>
            </a:r>
            <a:r>
              <a:rPr lang="en-GB" dirty="0"/>
              <a:t> (1880) – Jean-Léon </a:t>
            </a:r>
            <a:r>
              <a:rPr lang="en-GB" dirty="0" err="1"/>
              <a:t>Gérôme</a:t>
            </a:r>
            <a:endParaRPr lang="en-GB" dirty="0"/>
          </a:p>
        </p:txBody>
      </p:sp>
    </p:spTree>
    <p:extLst>
      <p:ext uri="{BB962C8B-B14F-4D97-AF65-F5344CB8AC3E}">
        <p14:creationId xmlns:p14="http://schemas.microsoft.com/office/powerpoint/2010/main" val="11052942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046" y="71457"/>
            <a:ext cx="5509776" cy="824820"/>
          </a:xfrm>
        </p:spPr>
        <p:txBody>
          <a:bodyPr/>
          <a:lstStyle/>
          <a:p>
            <a:r>
              <a:rPr lang="en-GB" i="1" dirty="0"/>
              <a:t>The Arabian Nights </a:t>
            </a:r>
          </a:p>
        </p:txBody>
      </p:sp>
      <p:pic>
        <p:nvPicPr>
          <p:cNvPr id="8" name="Picture 7" descr="CE-late-1200s_01_l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9272"/>
            <a:ext cx="7162800" cy="5748728"/>
          </a:xfrm>
          <a:prstGeom prst="rect">
            <a:avLst/>
          </a:prstGeom>
          <a:ln>
            <a:noFill/>
          </a:ln>
          <a:effectLst>
            <a:softEdge rad="112500"/>
          </a:effectLst>
        </p:spPr>
      </p:pic>
      <p:pic>
        <p:nvPicPr>
          <p:cNvPr id="5" name="Picture 4" descr="1001-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332" y="71457"/>
            <a:ext cx="2878667" cy="2926644"/>
          </a:xfrm>
          <a:prstGeom prst="rect">
            <a:avLst/>
          </a:prstGeom>
          <a:ln>
            <a:noFill/>
          </a:ln>
          <a:effectLst>
            <a:softEdge rad="112500"/>
          </a:effectLst>
        </p:spPr>
      </p:pic>
      <p:pic>
        <p:nvPicPr>
          <p:cNvPr id="4" name="Content Placeholder 3" descr="Ferdinand_Keller_-_Scheherazade_und_Sultan_Schariar_(1880).jpg"/>
          <p:cNvPicPr>
            <a:picLocks noGrp="1" noChangeAspect="1"/>
          </p:cNvPicPr>
          <p:nvPr>
            <p:ph idx="1"/>
          </p:nvPr>
        </p:nvPicPr>
        <p:blipFill>
          <a:blip r:embed="rId4">
            <a:extLst>
              <a:ext uri="{28A0092B-C50C-407E-A947-70E740481C1C}">
                <a14:useLocalDpi xmlns:a14="http://schemas.microsoft.com/office/drawing/2010/main" val="0"/>
              </a:ext>
            </a:extLst>
          </a:blip>
          <a:srcRect t="10440" b="10440"/>
          <a:stretch>
            <a:fillRect/>
          </a:stretch>
        </p:blipFill>
        <p:spPr>
          <a:xfrm>
            <a:off x="3628571" y="3383279"/>
            <a:ext cx="5515429" cy="3474721"/>
          </a:xfrm>
          <a:prstGeom prst="rect">
            <a:avLst/>
          </a:prstGeom>
          <a:ln>
            <a:noFill/>
          </a:ln>
          <a:effectLst>
            <a:softEdge rad="112500"/>
          </a:effectLst>
        </p:spPr>
      </p:pic>
    </p:spTree>
    <p:extLst>
      <p:ext uri="{BB962C8B-B14F-4D97-AF65-F5344CB8AC3E}">
        <p14:creationId xmlns:p14="http://schemas.microsoft.com/office/powerpoint/2010/main" val="20280824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46" y="139171"/>
            <a:ext cx="6976533" cy="1143000"/>
          </a:xfrm>
        </p:spPr>
        <p:txBody>
          <a:bodyPr/>
          <a:lstStyle/>
          <a:p>
            <a:r>
              <a:rPr lang="en-GB" sz="3000" i="1" dirty="0"/>
              <a:t>The Arabian Nights </a:t>
            </a:r>
            <a:r>
              <a:rPr lang="en-GB" sz="3000" dirty="0"/>
              <a:t>in European Translation </a:t>
            </a:r>
          </a:p>
        </p:txBody>
      </p:sp>
      <p:sp>
        <p:nvSpPr>
          <p:cNvPr id="3" name="Content Placeholder 2"/>
          <p:cNvSpPr>
            <a:spLocks noGrp="1"/>
          </p:cNvSpPr>
          <p:nvPr>
            <p:ph idx="1"/>
          </p:nvPr>
        </p:nvSpPr>
        <p:spPr>
          <a:xfrm>
            <a:off x="108546" y="1282171"/>
            <a:ext cx="6623874" cy="5118629"/>
          </a:xfrm>
        </p:spPr>
        <p:txBody>
          <a:bodyPr>
            <a:normAutofit/>
          </a:bodyPr>
          <a:lstStyle/>
          <a:p>
            <a:pPr>
              <a:lnSpc>
                <a:spcPct val="120000"/>
              </a:lnSpc>
              <a:spcAft>
                <a:spcPts val="600"/>
              </a:spcAft>
            </a:pPr>
            <a:r>
              <a:rPr lang="en-GB" dirty="0"/>
              <a:t>The first European translation of the book was </a:t>
            </a:r>
            <a:r>
              <a:rPr lang="en-GB" b="1" dirty="0"/>
              <a:t>Antoine </a:t>
            </a:r>
            <a:r>
              <a:rPr lang="en-GB" b="1" dirty="0" err="1"/>
              <a:t>Galland’s</a:t>
            </a:r>
            <a:r>
              <a:rPr lang="en-GB" dirty="0"/>
              <a:t> French translation (1704-1717)</a:t>
            </a:r>
          </a:p>
          <a:p>
            <a:pPr>
              <a:lnSpc>
                <a:spcPct val="120000"/>
              </a:lnSpc>
              <a:spcAft>
                <a:spcPts val="600"/>
              </a:spcAft>
            </a:pPr>
            <a:r>
              <a:rPr lang="en-GB" dirty="0"/>
              <a:t>Other translations were to follow suit soon. </a:t>
            </a:r>
          </a:p>
          <a:p>
            <a:pPr>
              <a:lnSpc>
                <a:spcPct val="120000"/>
              </a:lnSpc>
              <a:spcAft>
                <a:spcPts val="600"/>
              </a:spcAft>
            </a:pPr>
            <a:r>
              <a:rPr lang="en-GB" dirty="0"/>
              <a:t>European translators practised </a:t>
            </a:r>
            <a:r>
              <a:rPr lang="en-GB" b="1" dirty="0"/>
              <a:t>self-censorship</a:t>
            </a:r>
            <a:r>
              <a:rPr lang="en-GB" dirty="0"/>
              <a:t> and </a:t>
            </a:r>
            <a:r>
              <a:rPr lang="en-GB" b="1" dirty="0"/>
              <a:t>edited out the ‘explicitly sexual’ tales</a:t>
            </a:r>
            <a:r>
              <a:rPr lang="en-GB" dirty="0"/>
              <a:t> </a:t>
            </a:r>
          </a:p>
          <a:p>
            <a:pPr>
              <a:lnSpc>
                <a:spcPct val="120000"/>
              </a:lnSpc>
              <a:spcAft>
                <a:spcPts val="600"/>
              </a:spcAft>
            </a:pPr>
            <a:r>
              <a:rPr lang="en-GB" dirty="0"/>
              <a:t>The Oriental classic </a:t>
            </a:r>
            <a:r>
              <a:rPr lang="en-GB" b="1" dirty="0"/>
              <a:t>influenced European literature </a:t>
            </a:r>
            <a:r>
              <a:rPr lang="en-GB" dirty="0"/>
              <a:t>and ignited Orientalist fantasies (Beckford’s </a:t>
            </a:r>
            <a:r>
              <a:rPr lang="en-GB" i="1" dirty="0" err="1"/>
              <a:t>Vathek</a:t>
            </a:r>
            <a:r>
              <a:rPr lang="en-GB" i="1" dirty="0"/>
              <a:t>)</a:t>
            </a:r>
            <a:endParaRPr lang="en-GB" dirty="0"/>
          </a:p>
          <a:p>
            <a:pPr>
              <a:lnSpc>
                <a:spcPct val="120000"/>
              </a:lnSpc>
              <a:spcAft>
                <a:spcPts val="600"/>
              </a:spcAft>
            </a:pPr>
            <a:r>
              <a:rPr lang="en-GB" dirty="0"/>
              <a:t>In effect, the tales became </a:t>
            </a:r>
            <a:r>
              <a:rPr lang="en-GB" b="1" dirty="0"/>
              <a:t>synonymous </a:t>
            </a:r>
            <a:r>
              <a:rPr lang="en-GB" dirty="0"/>
              <a:t>with the</a:t>
            </a:r>
            <a:r>
              <a:rPr lang="en-GB" b="1" dirty="0"/>
              <a:t> ‘charm </a:t>
            </a:r>
            <a:r>
              <a:rPr lang="en-GB" dirty="0"/>
              <a:t>and</a:t>
            </a:r>
            <a:r>
              <a:rPr lang="en-GB" b="1" dirty="0"/>
              <a:t> magic of the East’ </a:t>
            </a:r>
            <a:r>
              <a:rPr lang="en-GB" dirty="0"/>
              <a:t>in European consciousness</a:t>
            </a:r>
          </a:p>
        </p:txBody>
      </p:sp>
      <p:pic>
        <p:nvPicPr>
          <p:cNvPr id="4" name="Picture 3" descr="CE1646_01_l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3757" y="0"/>
            <a:ext cx="2095576" cy="2566012"/>
          </a:xfrm>
          <a:prstGeom prst="rect">
            <a:avLst/>
          </a:prstGeom>
          <a:ln>
            <a:noFill/>
          </a:ln>
          <a:effectLst>
            <a:softEdge rad="112500"/>
          </a:effectLst>
        </p:spPr>
      </p:pic>
      <p:pic>
        <p:nvPicPr>
          <p:cNvPr id="5" name="Picture 4" descr="CE1704-17_01_l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420" y="2566012"/>
            <a:ext cx="2411580" cy="4203289"/>
          </a:xfrm>
          <a:prstGeom prst="rect">
            <a:avLst/>
          </a:prstGeom>
          <a:ln>
            <a:noFill/>
          </a:ln>
          <a:effectLst>
            <a:softEdge rad="112500"/>
          </a:effectLst>
        </p:spPr>
      </p:pic>
    </p:spTree>
    <p:extLst>
      <p:ext uri="{BB962C8B-B14F-4D97-AF65-F5344CB8AC3E}">
        <p14:creationId xmlns:p14="http://schemas.microsoft.com/office/powerpoint/2010/main" val="307202008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745985" cy="1143000"/>
          </a:xfrm>
        </p:spPr>
        <p:txBody>
          <a:bodyPr/>
          <a:lstStyle/>
          <a:p>
            <a:r>
              <a:rPr lang="en-GB" sz="3200" dirty="0"/>
              <a:t>Sir Richard Burton (1921-1890)</a:t>
            </a:r>
          </a:p>
        </p:txBody>
      </p:sp>
      <p:pic>
        <p:nvPicPr>
          <p:cNvPr id="5" name="Picture 4" descr="burt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7405" y="81110"/>
            <a:ext cx="1267524" cy="1657532"/>
          </a:xfrm>
          <a:prstGeom prst="rect">
            <a:avLst/>
          </a:prstGeom>
          <a:ln>
            <a:noFill/>
          </a:ln>
          <a:effectLst>
            <a:softEdge rad="112500"/>
          </a:effectLst>
        </p:spPr>
      </p:pic>
      <p:pic>
        <p:nvPicPr>
          <p:cNvPr id="7" name="Picture 6" descr="150px-The_Romance_of_Isabel,_Lady_Burton_-_Richard_Burton_in_native_dr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929" y="-1"/>
            <a:ext cx="1429071" cy="1781575"/>
          </a:xfrm>
          <a:prstGeom prst="rect">
            <a:avLst/>
          </a:prstGeom>
          <a:ln>
            <a:noFill/>
          </a:ln>
          <a:effectLst>
            <a:softEdge rad="112500"/>
          </a:effectLst>
        </p:spPr>
      </p:pic>
      <p:pic>
        <p:nvPicPr>
          <p:cNvPr id="10" name="Picture 9" descr="punch.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8327" y="2009386"/>
            <a:ext cx="2979482" cy="4550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plate-5.bm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999443"/>
            <a:ext cx="3028327" cy="4858557"/>
          </a:xfrm>
          <a:prstGeom prst="rect">
            <a:avLst/>
          </a:prstGeom>
          <a:ln>
            <a:noFill/>
          </a:ln>
          <a:effectLst>
            <a:outerShdw blurRad="292100" dist="139700" dir="2700000" algn="tl" rotWithShape="0">
              <a:srgbClr val="333333">
                <a:alpha val="65000"/>
              </a:srgbClr>
            </a:outerShdw>
          </a:effectLst>
        </p:spPr>
      </p:pic>
      <p:pic>
        <p:nvPicPr>
          <p:cNvPr id="12" name="Picture 11" descr="sketchof.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7809" y="1781575"/>
            <a:ext cx="3136191" cy="5062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2.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21323"/>
            <a:ext cx="1589465" cy="1849282"/>
          </a:xfrm>
          <a:prstGeom prst="rect">
            <a:avLst/>
          </a:prstGeom>
          <a:ln>
            <a:noFill/>
          </a:ln>
          <a:effectLst>
            <a:softEdge rad="112500"/>
          </a:effectLst>
        </p:spPr>
      </p:pic>
    </p:spTree>
    <p:extLst>
      <p:ext uri="{BB962C8B-B14F-4D97-AF65-F5344CB8AC3E}">
        <p14:creationId xmlns:p14="http://schemas.microsoft.com/office/powerpoint/2010/main" val="20857730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274638"/>
            <a:ext cx="7467600" cy="1143000"/>
          </a:xfrm>
        </p:spPr>
        <p:txBody>
          <a:bodyPr/>
          <a:lstStyle/>
          <a:p>
            <a:r>
              <a:rPr lang="en-GB" sz="3000" dirty="0"/>
              <a:t>Sir Richard Burton’s ‘Plain &amp; Literal Translation’ (1885-86)</a:t>
            </a:r>
          </a:p>
        </p:txBody>
      </p:sp>
      <p:sp>
        <p:nvSpPr>
          <p:cNvPr id="3" name="Content Placeholder 2"/>
          <p:cNvSpPr>
            <a:spLocks noGrp="1"/>
          </p:cNvSpPr>
          <p:nvPr>
            <p:ph idx="1"/>
          </p:nvPr>
        </p:nvSpPr>
        <p:spPr>
          <a:xfrm>
            <a:off x="88673" y="1659134"/>
            <a:ext cx="7242442" cy="4846351"/>
          </a:xfrm>
        </p:spPr>
        <p:txBody>
          <a:bodyPr>
            <a:normAutofit fontScale="92500"/>
          </a:bodyPr>
          <a:lstStyle/>
          <a:p>
            <a:pPr>
              <a:lnSpc>
                <a:spcPct val="120000"/>
              </a:lnSpc>
            </a:pPr>
            <a:r>
              <a:rPr lang="en-GB" b="1" dirty="0"/>
              <a:t>The first to include the entire collection of tales</a:t>
            </a:r>
            <a:r>
              <a:rPr lang="en-GB" dirty="0"/>
              <a:t>, including the </a:t>
            </a:r>
            <a:r>
              <a:rPr lang="en-GB" b="1" dirty="0" smtClean="0"/>
              <a:t>sexually </a:t>
            </a:r>
            <a:r>
              <a:rPr lang="en-GB" b="1" dirty="0"/>
              <a:t>explicit </a:t>
            </a:r>
            <a:r>
              <a:rPr lang="en-GB" dirty="0"/>
              <a:t>ones</a:t>
            </a:r>
          </a:p>
          <a:p>
            <a:pPr>
              <a:lnSpc>
                <a:spcPct val="120000"/>
              </a:lnSpc>
            </a:pPr>
            <a:r>
              <a:rPr lang="en-GB" dirty="0"/>
              <a:t>The translation was supplemented by footnotes on </a:t>
            </a:r>
            <a:r>
              <a:rPr lang="en-GB" b="1" dirty="0"/>
              <a:t>‘Oriental manners</a:t>
            </a:r>
            <a:r>
              <a:rPr lang="en-GB" dirty="0"/>
              <a:t>’ using the </a:t>
            </a:r>
            <a:r>
              <a:rPr lang="en-GB" b="1" dirty="0"/>
              <a:t>fictional text </a:t>
            </a:r>
            <a:r>
              <a:rPr lang="en-GB" dirty="0"/>
              <a:t>to support </a:t>
            </a:r>
            <a:r>
              <a:rPr lang="en-GB" b="1" dirty="0"/>
              <a:t>‘anthropological</a:t>
            </a:r>
            <a:r>
              <a:rPr lang="en-GB" dirty="0"/>
              <a:t>’ observations i.e. </a:t>
            </a:r>
            <a:r>
              <a:rPr lang="en-GB" b="1" dirty="0"/>
              <a:t>conflating ‘fiction’ </a:t>
            </a:r>
            <a:r>
              <a:rPr lang="en-GB" dirty="0"/>
              <a:t>with</a:t>
            </a:r>
            <a:r>
              <a:rPr lang="en-GB" b="1" dirty="0"/>
              <a:t> ‘sociology’ </a:t>
            </a:r>
            <a:r>
              <a:rPr lang="en-GB" dirty="0"/>
              <a:t>and</a:t>
            </a:r>
            <a:r>
              <a:rPr lang="en-GB" b="1" dirty="0"/>
              <a:t> ‘anthropology’</a:t>
            </a:r>
          </a:p>
          <a:p>
            <a:pPr>
              <a:lnSpc>
                <a:spcPct val="120000"/>
              </a:lnSpc>
            </a:pPr>
            <a:r>
              <a:rPr lang="en-GB" dirty="0"/>
              <a:t>Burton concluded his translation with the ‘</a:t>
            </a:r>
            <a:r>
              <a:rPr lang="en-GB" b="1" dirty="0"/>
              <a:t>Terminal Essay</a:t>
            </a:r>
            <a:r>
              <a:rPr lang="en-GB" dirty="0"/>
              <a:t>’, in which he developed his theory on the </a:t>
            </a:r>
            <a:r>
              <a:rPr lang="en-GB" b="1" dirty="0"/>
              <a:t>‘</a:t>
            </a:r>
            <a:r>
              <a:rPr lang="en-GB" b="1" dirty="0" err="1"/>
              <a:t>Sotadic</a:t>
            </a:r>
            <a:r>
              <a:rPr lang="en-GB" b="1" dirty="0"/>
              <a:t> Zone</a:t>
            </a:r>
            <a:r>
              <a:rPr lang="en-GB" dirty="0"/>
              <a:t>’, which links </a:t>
            </a:r>
            <a:r>
              <a:rPr lang="en-GB"/>
              <a:t>the </a:t>
            </a:r>
            <a:r>
              <a:rPr lang="en-GB" smtClean="0"/>
              <a:t>spread </a:t>
            </a:r>
            <a:r>
              <a:rPr lang="en-GB" dirty="0"/>
              <a:t>of ‘</a:t>
            </a:r>
            <a:r>
              <a:rPr lang="en-GB" b="1" dirty="0"/>
              <a:t>homosexuality</a:t>
            </a:r>
            <a:r>
              <a:rPr lang="en-GB" dirty="0"/>
              <a:t>’ to </a:t>
            </a:r>
            <a:r>
              <a:rPr lang="en-GB" b="1" dirty="0"/>
              <a:t>a geographically-determined area</a:t>
            </a:r>
            <a:r>
              <a:rPr lang="en-GB" dirty="0"/>
              <a:t>, including </a:t>
            </a:r>
            <a:r>
              <a:rPr lang="en-GB" b="1" dirty="0"/>
              <a:t>much of the Arab-Islamic world</a:t>
            </a:r>
          </a:p>
          <a:p>
            <a:pPr>
              <a:lnSpc>
                <a:spcPct val="120000"/>
              </a:lnSpc>
            </a:pPr>
            <a:r>
              <a:rPr lang="en-GB" dirty="0"/>
              <a:t>Burton’s translation </a:t>
            </a:r>
            <a:r>
              <a:rPr lang="en-GB" b="1" dirty="0"/>
              <a:t>cemented the connection</a:t>
            </a:r>
            <a:r>
              <a:rPr lang="en-GB" dirty="0"/>
              <a:t> between the </a:t>
            </a:r>
            <a:r>
              <a:rPr lang="en-GB" b="1" dirty="0"/>
              <a:t>Muslim Orient </a:t>
            </a:r>
            <a:r>
              <a:rPr lang="en-GB" dirty="0"/>
              <a:t>and ‘</a:t>
            </a:r>
            <a:r>
              <a:rPr lang="en-GB" b="1" dirty="0"/>
              <a:t>Other</a:t>
            </a:r>
            <a:r>
              <a:rPr lang="en-GB" dirty="0"/>
              <a:t>’ </a:t>
            </a:r>
            <a:r>
              <a:rPr lang="en-GB" b="1" dirty="0"/>
              <a:t>illicit forms of sexuality </a:t>
            </a:r>
            <a:r>
              <a:rPr lang="en-GB" dirty="0"/>
              <a:t>and ‘</a:t>
            </a:r>
            <a:r>
              <a:rPr lang="en-GB" b="1" dirty="0"/>
              <a:t>vice</a:t>
            </a:r>
            <a:r>
              <a:rPr lang="en-GB" dirty="0"/>
              <a:t>’</a:t>
            </a:r>
          </a:p>
        </p:txBody>
      </p:sp>
      <p:pic>
        <p:nvPicPr>
          <p:cNvPr id="5" name="Picture 4" descr="Richard_Francis_Burton_by_Rischgitz,_18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1115" y="4453134"/>
            <a:ext cx="1781499" cy="2404866"/>
          </a:xfrm>
          <a:prstGeom prst="rect">
            <a:avLst/>
          </a:prstGeom>
          <a:ln>
            <a:noFill/>
          </a:ln>
          <a:effectLst>
            <a:softEdge rad="112500"/>
          </a:effectLst>
        </p:spPr>
      </p:pic>
      <p:pic>
        <p:nvPicPr>
          <p:cNvPr id="6" name="Picture 5" descr="0ec77182-5148-401f-875d-67908ee6a3e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2895" y="39138"/>
            <a:ext cx="2441105" cy="1830829"/>
          </a:xfrm>
          <a:prstGeom prst="rect">
            <a:avLst/>
          </a:prstGeom>
          <a:ln>
            <a:noFill/>
          </a:ln>
          <a:effectLst>
            <a:softEdge rad="112500"/>
          </a:effectLst>
        </p:spPr>
      </p:pic>
      <p:pic>
        <p:nvPicPr>
          <p:cNvPr id="4" name="Picture 3" descr="borgo-cassati-portrait-of-sir-richard-burton-in-arab-dres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1115" y="1777667"/>
            <a:ext cx="1812885" cy="2675467"/>
          </a:xfrm>
          <a:prstGeom prst="rect">
            <a:avLst/>
          </a:prstGeom>
          <a:ln>
            <a:noFill/>
          </a:ln>
          <a:effectLst>
            <a:softEdge rad="112500"/>
          </a:effectLst>
        </p:spPr>
      </p:pic>
    </p:spTree>
    <p:extLst>
      <p:ext uri="{BB962C8B-B14F-4D97-AF65-F5344CB8AC3E}">
        <p14:creationId xmlns:p14="http://schemas.microsoft.com/office/powerpoint/2010/main" val="11824343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7544"/>
            <a:ext cx="7840133" cy="792162"/>
          </a:xfrm>
        </p:spPr>
        <p:txBody>
          <a:bodyPr/>
          <a:lstStyle/>
          <a:p>
            <a:r>
              <a:rPr lang="en-GB" sz="3000" dirty="0"/>
              <a:t>Khalil </a:t>
            </a:r>
            <a:r>
              <a:rPr lang="en-GB" sz="3000" dirty="0" err="1"/>
              <a:t>Sarkis’s</a:t>
            </a:r>
            <a:r>
              <a:rPr lang="en-GB" sz="3000" dirty="0"/>
              <a:t> Version of </a:t>
            </a:r>
            <a:r>
              <a:rPr lang="en-GB" sz="3000" i="1" dirty="0"/>
              <a:t>The Arabian Nights </a:t>
            </a:r>
          </a:p>
        </p:txBody>
      </p:sp>
      <p:sp>
        <p:nvSpPr>
          <p:cNvPr id="3" name="Content Placeholder 2"/>
          <p:cNvSpPr>
            <a:spLocks noGrp="1"/>
          </p:cNvSpPr>
          <p:nvPr>
            <p:ph idx="1"/>
          </p:nvPr>
        </p:nvSpPr>
        <p:spPr>
          <a:xfrm>
            <a:off x="304801" y="1006479"/>
            <a:ext cx="7992532" cy="5503332"/>
          </a:xfrm>
        </p:spPr>
        <p:txBody>
          <a:bodyPr>
            <a:noAutofit/>
          </a:bodyPr>
          <a:lstStyle/>
          <a:p>
            <a:pPr>
              <a:lnSpc>
                <a:spcPct val="150000"/>
              </a:lnSpc>
              <a:spcAft>
                <a:spcPts val="600"/>
              </a:spcAft>
            </a:pPr>
            <a:r>
              <a:rPr lang="en-GB" sz="2500" dirty="0"/>
              <a:t>While Burton was working on his translation </a:t>
            </a:r>
            <a:r>
              <a:rPr lang="en-GB" sz="2500" i="1" dirty="0"/>
              <a:t>of The Arabian Nights</a:t>
            </a:r>
            <a:r>
              <a:rPr lang="en-GB" sz="2500" dirty="0"/>
              <a:t>, a </a:t>
            </a:r>
            <a:r>
              <a:rPr lang="en-GB" sz="2500" b="1" dirty="0"/>
              <a:t>new edition of the text in the original Arabic </a:t>
            </a:r>
            <a:r>
              <a:rPr lang="en-GB" sz="2500" dirty="0"/>
              <a:t>was being produced and published by the Lebanese intellectual, </a:t>
            </a:r>
            <a:r>
              <a:rPr lang="en-GB" sz="2500" b="1" dirty="0"/>
              <a:t>Khalil </a:t>
            </a:r>
            <a:r>
              <a:rPr lang="en-GB" sz="2500" b="1" dirty="0" err="1"/>
              <a:t>Sarkis</a:t>
            </a:r>
            <a:r>
              <a:rPr lang="en-GB" sz="2500" dirty="0"/>
              <a:t>, in 1881-83. </a:t>
            </a:r>
          </a:p>
          <a:p>
            <a:pPr>
              <a:lnSpc>
                <a:spcPct val="150000"/>
              </a:lnSpc>
              <a:spcAft>
                <a:spcPts val="600"/>
              </a:spcAft>
            </a:pPr>
            <a:r>
              <a:rPr lang="en-GB" sz="2500" dirty="0"/>
              <a:t>Khalil </a:t>
            </a:r>
            <a:r>
              <a:rPr lang="en-GB" sz="2500" dirty="0" err="1"/>
              <a:t>Sarkis</a:t>
            </a:r>
            <a:r>
              <a:rPr lang="en-GB" sz="2500" dirty="0"/>
              <a:t> was a </a:t>
            </a:r>
            <a:r>
              <a:rPr lang="en-GB" sz="2500" b="1" i="1" dirty="0" err="1"/>
              <a:t>Nahda</a:t>
            </a:r>
            <a:r>
              <a:rPr lang="en-GB" sz="2500" dirty="0"/>
              <a:t> scholar and representative of the class of </a:t>
            </a:r>
            <a:r>
              <a:rPr lang="en-GB" sz="2500" b="1" dirty="0"/>
              <a:t>Levantine intelligentsia</a:t>
            </a:r>
            <a:r>
              <a:rPr lang="en-GB" sz="2500" dirty="0"/>
              <a:t>.</a:t>
            </a:r>
          </a:p>
          <a:p>
            <a:pPr>
              <a:lnSpc>
                <a:spcPct val="150000"/>
              </a:lnSpc>
              <a:spcAft>
                <a:spcPts val="600"/>
              </a:spcAft>
            </a:pPr>
            <a:r>
              <a:rPr lang="en-GB" sz="2500" dirty="0" err="1"/>
              <a:t>Sarkis’s</a:t>
            </a:r>
            <a:r>
              <a:rPr lang="en-GB" sz="2500" dirty="0"/>
              <a:t> version was the </a:t>
            </a:r>
            <a:r>
              <a:rPr lang="en-GB" sz="2500" b="1" dirty="0"/>
              <a:t>first expurgated account of the Arabic classic in the original Arabic</a:t>
            </a:r>
            <a:r>
              <a:rPr lang="en-GB" sz="2500" dirty="0"/>
              <a:t>. </a:t>
            </a:r>
          </a:p>
        </p:txBody>
      </p:sp>
      <p:pic>
        <p:nvPicPr>
          <p:cNvPr id="4" name="Picture 3" descr="5020657443_7300fafa3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0162" y="0"/>
            <a:ext cx="1263838" cy="1864068"/>
          </a:xfrm>
          <a:prstGeom prst="rect">
            <a:avLst/>
          </a:prstGeom>
          <a:ln>
            <a:noFill/>
          </a:ln>
          <a:effectLst>
            <a:softEdge rad="112500"/>
          </a:effectLst>
        </p:spPr>
      </p:pic>
    </p:spTree>
    <p:extLst>
      <p:ext uri="{BB962C8B-B14F-4D97-AF65-F5344CB8AC3E}">
        <p14:creationId xmlns:p14="http://schemas.microsoft.com/office/powerpoint/2010/main" val="10255287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Lecture Structure </a:t>
            </a:r>
          </a:p>
        </p:txBody>
      </p:sp>
      <p:sp>
        <p:nvSpPr>
          <p:cNvPr id="3" name="Content Placeholder 2"/>
          <p:cNvSpPr>
            <a:spLocks noGrp="1"/>
          </p:cNvSpPr>
          <p:nvPr>
            <p:ph idx="1"/>
          </p:nvPr>
        </p:nvSpPr>
        <p:spPr/>
        <p:txBody>
          <a:bodyPr/>
          <a:lstStyle/>
          <a:p>
            <a:pPr>
              <a:lnSpc>
                <a:spcPct val="200000"/>
              </a:lnSpc>
            </a:pPr>
            <a:r>
              <a:rPr lang="en-GB" dirty="0"/>
              <a:t>Travel Writing: A Worldwide Tradition </a:t>
            </a:r>
          </a:p>
          <a:p>
            <a:pPr>
              <a:lnSpc>
                <a:spcPct val="200000"/>
              </a:lnSpc>
            </a:pPr>
            <a:r>
              <a:rPr lang="en-GB" dirty="0"/>
              <a:t>Orientalism: curiosity, fantasy and imperialism </a:t>
            </a:r>
          </a:p>
          <a:p>
            <a:pPr>
              <a:lnSpc>
                <a:spcPct val="200000"/>
              </a:lnSpc>
            </a:pPr>
            <a:r>
              <a:rPr lang="en-GB" dirty="0"/>
              <a:t>The Arab </a:t>
            </a:r>
            <a:r>
              <a:rPr lang="en-GB" i="1" dirty="0" err="1"/>
              <a:t>Nahda</a:t>
            </a:r>
            <a:r>
              <a:rPr lang="en-GB" dirty="0"/>
              <a:t> (Renaissance/Revival): Writing back </a:t>
            </a:r>
          </a:p>
          <a:p>
            <a:pPr>
              <a:lnSpc>
                <a:spcPct val="200000"/>
              </a:lnSpc>
            </a:pPr>
            <a:r>
              <a:rPr lang="en-GB" dirty="0"/>
              <a:t>Transcultural Writers: Sir Richard Burton, T.E. Lawrence and Khalil Gibran </a:t>
            </a:r>
          </a:p>
          <a:p>
            <a:pPr>
              <a:lnSpc>
                <a:spcPct val="200000"/>
              </a:lnSpc>
            </a:pPr>
            <a:r>
              <a:rPr lang="en-GB" dirty="0"/>
              <a:t>Culture: a universal, human enterprise </a:t>
            </a:r>
          </a:p>
        </p:txBody>
      </p:sp>
    </p:spTree>
    <p:extLst>
      <p:ext uri="{BB962C8B-B14F-4D97-AF65-F5344CB8AC3E}">
        <p14:creationId xmlns:p14="http://schemas.microsoft.com/office/powerpoint/2010/main" val="4264252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535333" cy="673629"/>
          </a:xfrm>
        </p:spPr>
        <p:txBody>
          <a:bodyPr/>
          <a:lstStyle/>
          <a:p>
            <a:r>
              <a:rPr lang="en-GB" sz="3500" dirty="0"/>
              <a:t>The Book as a Metaphor</a:t>
            </a:r>
          </a:p>
        </p:txBody>
      </p:sp>
      <p:pic>
        <p:nvPicPr>
          <p:cNvPr id="4" name="Content Placeholder 3" descr="arabian-nights-1st-ed-_11.jpg"/>
          <p:cNvPicPr>
            <a:picLocks noGrp="1" noChangeAspect="1"/>
          </p:cNvPicPr>
          <p:nvPr>
            <p:ph idx="1"/>
          </p:nvPr>
        </p:nvPicPr>
        <p:blipFill>
          <a:blip r:embed="rId2">
            <a:extLst>
              <a:ext uri="{28A0092B-C50C-407E-A947-70E740481C1C}">
                <a14:useLocalDpi xmlns:a14="http://schemas.microsoft.com/office/drawing/2010/main" val="0"/>
              </a:ext>
            </a:extLst>
          </a:blip>
          <a:srcRect t="1841" b="1841"/>
          <a:stretch>
            <a:fillRect/>
          </a:stretch>
        </p:blipFill>
        <p:spPr>
          <a:xfrm>
            <a:off x="1405467" y="1219200"/>
            <a:ext cx="5181599" cy="3264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70933" y="4505271"/>
            <a:ext cx="8382000" cy="2089803"/>
          </a:xfrm>
          <a:prstGeom prst="rect">
            <a:avLst/>
          </a:prstGeom>
        </p:spPr>
        <p:txBody>
          <a:bodyPr wrap="square">
            <a:spAutoFit/>
          </a:bodyPr>
          <a:lstStyle/>
          <a:p>
            <a:pPr marL="285750" indent="-285750">
              <a:lnSpc>
                <a:spcPct val="140000"/>
              </a:lnSpc>
              <a:spcAft>
                <a:spcPts val="600"/>
              </a:spcAft>
              <a:buFont typeface="Arial"/>
              <a:buChar char="•"/>
            </a:pPr>
            <a:r>
              <a:rPr lang="en-GB" dirty="0"/>
              <a:t>When the book was </a:t>
            </a:r>
            <a:r>
              <a:rPr lang="en-GB" b="1" dirty="0"/>
              <a:t>growing ‘thicker’ in Europe </a:t>
            </a:r>
            <a:r>
              <a:rPr lang="en-GB" dirty="0"/>
              <a:t>(Burton’s complete translation), it was </a:t>
            </a:r>
            <a:r>
              <a:rPr lang="en-GB" b="1" dirty="0"/>
              <a:t>paradoxically shrinking </a:t>
            </a:r>
            <a:r>
              <a:rPr lang="en-GB" dirty="0"/>
              <a:t>(i.e. being expurgated) in the </a:t>
            </a:r>
            <a:r>
              <a:rPr lang="en-GB" b="1" dirty="0"/>
              <a:t>original Arabic</a:t>
            </a:r>
            <a:endParaRPr lang="en-GB" dirty="0"/>
          </a:p>
          <a:p>
            <a:pPr marL="285750" indent="-285750">
              <a:lnSpc>
                <a:spcPct val="140000"/>
              </a:lnSpc>
              <a:spcAft>
                <a:spcPts val="600"/>
              </a:spcAft>
              <a:buFont typeface="Arial"/>
              <a:buChar char="•"/>
            </a:pPr>
            <a:r>
              <a:rPr lang="en-GB" dirty="0"/>
              <a:t>Sexually explicit tales were </a:t>
            </a:r>
            <a:r>
              <a:rPr lang="en-GB" b="1" dirty="0"/>
              <a:t>being edited out </a:t>
            </a:r>
            <a:r>
              <a:rPr lang="en-GB" dirty="0"/>
              <a:t>as they came to be regarded as </a:t>
            </a:r>
            <a:r>
              <a:rPr lang="en-GB" b="1" dirty="0"/>
              <a:t>‘improper’</a:t>
            </a:r>
            <a:r>
              <a:rPr lang="en-GB" dirty="0"/>
              <a:t> and </a:t>
            </a:r>
            <a:r>
              <a:rPr lang="en-GB" b="1" dirty="0"/>
              <a:t>‘morally’ corrupt’</a:t>
            </a:r>
            <a:r>
              <a:rPr lang="en-GB" dirty="0"/>
              <a:t> i.e. not in line with European ‘cultivated’ literary taste and manners </a:t>
            </a:r>
          </a:p>
        </p:txBody>
      </p:sp>
      <p:pic>
        <p:nvPicPr>
          <p:cNvPr id="5" name="Picture 4" descr="97814351562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1255" y="45969"/>
            <a:ext cx="1683585" cy="23464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147696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8487" cy="821250"/>
          </a:xfrm>
        </p:spPr>
        <p:txBody>
          <a:bodyPr/>
          <a:lstStyle/>
          <a:p>
            <a:r>
              <a:rPr lang="en-GB" sz="2800" dirty="0"/>
              <a:t>T.E. Lawrence (1888-1935)</a:t>
            </a:r>
          </a:p>
        </p:txBody>
      </p:sp>
      <p:sp>
        <p:nvSpPr>
          <p:cNvPr id="3" name="Content Placeholder 2"/>
          <p:cNvSpPr>
            <a:spLocks noGrp="1"/>
          </p:cNvSpPr>
          <p:nvPr>
            <p:ph idx="1"/>
          </p:nvPr>
        </p:nvSpPr>
        <p:spPr>
          <a:xfrm>
            <a:off x="243550" y="1095889"/>
            <a:ext cx="4332137" cy="5304912"/>
          </a:xfrm>
        </p:spPr>
        <p:txBody>
          <a:bodyPr/>
          <a:lstStyle/>
          <a:p>
            <a:r>
              <a:rPr lang="en-GB" dirty="0"/>
              <a:t>A </a:t>
            </a:r>
            <a:r>
              <a:rPr lang="en-GB" b="1" dirty="0"/>
              <a:t>Romantic</a:t>
            </a:r>
            <a:r>
              <a:rPr lang="en-GB" dirty="0"/>
              <a:t> in the age of modernism </a:t>
            </a:r>
          </a:p>
          <a:p>
            <a:r>
              <a:rPr lang="en-GB" b="1" dirty="0"/>
              <a:t>British agent </a:t>
            </a:r>
            <a:r>
              <a:rPr lang="en-GB" dirty="0"/>
              <a:t>in WWI: he co-led the Arab revolt with Prince Feisal of Mecca </a:t>
            </a:r>
          </a:p>
          <a:p>
            <a:r>
              <a:rPr lang="en-GB" dirty="0"/>
              <a:t>Fantasised about leading a people in their </a:t>
            </a:r>
            <a:r>
              <a:rPr lang="en-GB" b="1" dirty="0"/>
              <a:t>nationalist struggle </a:t>
            </a:r>
          </a:p>
          <a:p>
            <a:r>
              <a:rPr lang="en-GB" dirty="0"/>
              <a:t>But wanted it to be a Romantic episode, involving </a:t>
            </a:r>
            <a:r>
              <a:rPr lang="en-GB" b="1" dirty="0"/>
              <a:t>chivalry </a:t>
            </a:r>
          </a:p>
          <a:p>
            <a:r>
              <a:rPr lang="en-GB" dirty="0"/>
              <a:t>The Arab East became the platform on which he fulfilled his dream </a:t>
            </a:r>
          </a:p>
        </p:txBody>
      </p:sp>
      <p:pic>
        <p:nvPicPr>
          <p:cNvPr id="4" name="Picture 3" descr="TE-Lawren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3982" y="12575"/>
            <a:ext cx="4380018" cy="6575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7587118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The Orient as a platform of ‘wish fulfilment’</a:t>
            </a:r>
          </a:p>
        </p:txBody>
      </p:sp>
      <p:pic>
        <p:nvPicPr>
          <p:cNvPr id="4" name="Picture 3" descr="quote-all-men-dream-but-not-equally-those-who-dream-by-night-in-the-dusty-recesses-of-their-t-e-lawrence-17-0-0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500" y="1564159"/>
            <a:ext cx="8443903" cy="5023829"/>
          </a:xfrm>
          <a:prstGeom prst="rect">
            <a:avLst/>
          </a:prstGeom>
        </p:spPr>
      </p:pic>
    </p:spTree>
    <p:extLst>
      <p:ext uri="{BB962C8B-B14F-4D97-AF65-F5344CB8AC3E}">
        <p14:creationId xmlns:p14="http://schemas.microsoft.com/office/powerpoint/2010/main" val="9284369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Chivalry, Fantasy and the Homoerotic </a:t>
            </a:r>
          </a:p>
        </p:txBody>
      </p:sp>
      <p:pic>
        <p:nvPicPr>
          <p:cNvPr id="4" name="Content Placeholder 6" descr="Q_073535.tif"/>
          <p:cNvPicPr>
            <a:picLocks noChangeAspect="1"/>
          </p:cNvPicPr>
          <p:nvPr/>
        </p:nvPicPr>
        <p:blipFill>
          <a:blip r:embed="rId2" cstate="print">
            <a:extLst>
              <a:ext uri="{28A0092B-C50C-407E-A947-70E740481C1C}">
                <a14:useLocalDpi xmlns:a14="http://schemas.microsoft.com/office/drawing/2010/main" val="0"/>
              </a:ext>
            </a:extLst>
          </a:blip>
          <a:srcRect t="11255" b="11255"/>
          <a:stretch>
            <a:fillRect/>
          </a:stretch>
        </p:blipFill>
        <p:spPr>
          <a:xfrm>
            <a:off x="4585849" y="1417638"/>
            <a:ext cx="4243268" cy="5126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220px-1307109799_king-faisal-i-of-iraq-kopiya.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978" y="1417638"/>
            <a:ext cx="3465636" cy="5151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23643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45" y="274638"/>
            <a:ext cx="4900901" cy="960411"/>
          </a:xfrm>
        </p:spPr>
        <p:txBody>
          <a:bodyPr/>
          <a:lstStyle/>
          <a:p>
            <a:r>
              <a:rPr lang="en-GB" sz="3200" dirty="0"/>
              <a:t>Khalil Gibran (1883-1931)</a:t>
            </a:r>
          </a:p>
        </p:txBody>
      </p:sp>
      <p:pic>
        <p:nvPicPr>
          <p:cNvPr id="5" name="Picture 4" descr="Khali_Gibran-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816" y="1776756"/>
            <a:ext cx="2319738" cy="2768720"/>
          </a:xfrm>
          <a:prstGeom prst="rect">
            <a:avLst/>
          </a:prstGeom>
          <a:ln>
            <a:noFill/>
          </a:ln>
          <a:effectLst>
            <a:softEdge rad="112500"/>
          </a:effectLst>
        </p:spPr>
      </p:pic>
      <p:pic>
        <p:nvPicPr>
          <p:cNvPr id="6" name="Picture 5" descr="38549_b_78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2169" y="0"/>
            <a:ext cx="3181833" cy="4545476"/>
          </a:xfrm>
          <a:prstGeom prst="rect">
            <a:avLst/>
          </a:prstGeom>
          <a:ln>
            <a:noFill/>
          </a:ln>
          <a:effectLst>
            <a:softEdge rad="112500"/>
          </a:effectLst>
        </p:spPr>
      </p:pic>
      <p:pic>
        <p:nvPicPr>
          <p:cNvPr id="7" name="Picture 6" descr="al-nubee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370" y="2441059"/>
            <a:ext cx="1524346" cy="2224203"/>
          </a:xfrm>
          <a:prstGeom prst="rect">
            <a:avLst/>
          </a:prstGeom>
          <a:ln>
            <a:noFill/>
          </a:ln>
          <a:effectLst>
            <a:softEdge rad="112500"/>
          </a:effectLst>
        </p:spPr>
      </p:pic>
      <p:pic>
        <p:nvPicPr>
          <p:cNvPr id="9" name="Picture 8" descr="imagen_entrad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364643"/>
            <a:ext cx="5213681" cy="2493357"/>
          </a:xfrm>
          <a:prstGeom prst="rect">
            <a:avLst/>
          </a:prstGeom>
          <a:ln>
            <a:noFill/>
          </a:ln>
          <a:effectLst>
            <a:softEdge rad="112500"/>
          </a:effectLst>
        </p:spPr>
      </p:pic>
      <p:pic>
        <p:nvPicPr>
          <p:cNvPr id="4" name="Picture 3" descr="Khalil_Gibran-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1703" y="0"/>
            <a:ext cx="1807581" cy="2591863"/>
          </a:xfrm>
          <a:prstGeom prst="rect">
            <a:avLst/>
          </a:prstGeom>
          <a:ln>
            <a:noFill/>
          </a:ln>
          <a:effectLst>
            <a:softEdge rad="112500"/>
          </a:effectLst>
        </p:spPr>
      </p:pic>
      <p:pic>
        <p:nvPicPr>
          <p:cNvPr id="10" name="Picture 9" descr="513366b654c092984308b423ff4d582b.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64671"/>
            <a:ext cx="2647884" cy="3500592"/>
          </a:xfrm>
          <a:prstGeom prst="rect">
            <a:avLst/>
          </a:prstGeom>
          <a:ln>
            <a:noFill/>
          </a:ln>
          <a:effectLst>
            <a:softEdge rad="112500"/>
          </a:effectLst>
        </p:spPr>
      </p:pic>
      <p:pic>
        <p:nvPicPr>
          <p:cNvPr id="8" name="Picture 7" descr="1434894025720.cached.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3458" y="3858388"/>
            <a:ext cx="4500542" cy="2999611"/>
          </a:xfrm>
          <a:prstGeom prst="rect">
            <a:avLst/>
          </a:prstGeom>
          <a:ln>
            <a:noFill/>
          </a:ln>
          <a:effectLst>
            <a:softEdge rad="112500"/>
          </a:effectLst>
        </p:spPr>
      </p:pic>
    </p:spTree>
    <p:extLst>
      <p:ext uri="{BB962C8B-B14F-4D97-AF65-F5344CB8AC3E}">
        <p14:creationId xmlns:p14="http://schemas.microsoft.com/office/powerpoint/2010/main" val="77458651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7" y="274638"/>
            <a:ext cx="8167199" cy="838645"/>
          </a:xfrm>
        </p:spPr>
        <p:txBody>
          <a:bodyPr/>
          <a:lstStyle/>
          <a:p>
            <a:r>
              <a:rPr lang="en-GB" sz="3600" dirty="0"/>
              <a:t>Gibran’s Bilingual Oeuvre  </a:t>
            </a:r>
          </a:p>
        </p:txBody>
      </p:sp>
      <p:sp>
        <p:nvSpPr>
          <p:cNvPr id="3" name="Content Placeholder 2"/>
          <p:cNvSpPr>
            <a:spLocks noGrp="1"/>
          </p:cNvSpPr>
          <p:nvPr>
            <p:ph idx="1"/>
          </p:nvPr>
        </p:nvSpPr>
        <p:spPr>
          <a:xfrm>
            <a:off x="457200" y="1113283"/>
            <a:ext cx="7620000" cy="5427257"/>
          </a:xfrm>
        </p:spPr>
        <p:txBody>
          <a:bodyPr>
            <a:normAutofit fontScale="92500"/>
          </a:bodyPr>
          <a:lstStyle/>
          <a:p>
            <a:pPr>
              <a:lnSpc>
                <a:spcPct val="150000"/>
              </a:lnSpc>
            </a:pPr>
            <a:r>
              <a:rPr lang="en-GB" dirty="0"/>
              <a:t>Gibran produced a combination of 16 works; 8 in English and 8 in Arabic; the most famous of which is </a:t>
            </a:r>
            <a:r>
              <a:rPr lang="en-GB" i="1" dirty="0"/>
              <a:t>The Prophet </a:t>
            </a:r>
            <a:r>
              <a:rPr lang="en-GB" dirty="0"/>
              <a:t>(1923) </a:t>
            </a:r>
          </a:p>
          <a:p>
            <a:pPr>
              <a:lnSpc>
                <a:spcPct val="150000"/>
              </a:lnSpc>
            </a:pPr>
            <a:r>
              <a:rPr lang="en-GB" dirty="0"/>
              <a:t>He is often compared to William Blake and other European Romantics: </a:t>
            </a:r>
          </a:p>
          <a:p>
            <a:pPr>
              <a:lnSpc>
                <a:spcPct val="150000"/>
              </a:lnSpc>
            </a:pPr>
            <a:r>
              <a:rPr lang="en-GB" dirty="0"/>
              <a:t>He capitalised on Orientalist tropes and presented himself as an authentic Oriental </a:t>
            </a:r>
          </a:p>
          <a:p>
            <a:pPr>
              <a:lnSpc>
                <a:spcPct val="150000"/>
              </a:lnSpc>
            </a:pPr>
            <a:r>
              <a:rPr lang="en-GB" dirty="0"/>
              <a:t>He experimented with literary genres in Arabic and introduced Romanticism into Arabic literature (free verse) </a:t>
            </a:r>
          </a:p>
          <a:p>
            <a:pPr>
              <a:lnSpc>
                <a:spcPct val="150000"/>
              </a:lnSpc>
            </a:pPr>
            <a:r>
              <a:rPr lang="en-GB" dirty="0"/>
              <a:t>Gibran was a two-way literary conduit: he synthesised Romanticism with Orientalism and styled them differently to his audiences</a:t>
            </a:r>
          </a:p>
        </p:txBody>
      </p:sp>
    </p:spTree>
    <p:extLst>
      <p:ext uri="{BB962C8B-B14F-4D97-AF65-F5344CB8AC3E}">
        <p14:creationId xmlns:p14="http://schemas.microsoft.com/office/powerpoint/2010/main" val="60670667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231434" cy="908226"/>
          </a:xfrm>
        </p:spPr>
        <p:txBody>
          <a:bodyPr/>
          <a:lstStyle/>
          <a:p>
            <a:r>
              <a:rPr lang="en-GB" sz="4000" dirty="0"/>
              <a:t>Gibran, the Artist </a:t>
            </a:r>
          </a:p>
        </p:txBody>
      </p:sp>
      <p:pic>
        <p:nvPicPr>
          <p:cNvPr id="4" name="Picture 3" descr="eb8b0b76d59fecaef9a9a4ab5780cf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2" y="0"/>
            <a:ext cx="2838458" cy="4054940"/>
          </a:xfrm>
          <a:prstGeom prst="rect">
            <a:avLst/>
          </a:prstGeom>
          <a:ln>
            <a:noFill/>
          </a:ln>
          <a:effectLst>
            <a:outerShdw blurRad="292100" dist="139700" dir="2700000" algn="tl" rotWithShape="0">
              <a:srgbClr val="333333">
                <a:alpha val="65000"/>
              </a:srgbClr>
            </a:outerShdw>
          </a:effectLst>
        </p:spPr>
      </p:pic>
      <p:pic>
        <p:nvPicPr>
          <p:cNvPr id="7" name="Picture 6" descr="4c24b40d3704df193ffbec51be4299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9225"/>
            <a:ext cx="3377785" cy="2837339"/>
          </a:xfrm>
          <a:prstGeom prst="rect">
            <a:avLst/>
          </a:prstGeom>
          <a:ln>
            <a:noFill/>
          </a:ln>
          <a:effectLst>
            <a:softEdge rad="112500"/>
          </a:effectLst>
        </p:spPr>
      </p:pic>
      <p:pic>
        <p:nvPicPr>
          <p:cNvPr id="9" name="Picture 8" descr="art-Divine_Worl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0484" y="4225916"/>
            <a:ext cx="1957552" cy="2588539"/>
          </a:xfrm>
          <a:prstGeom prst="rect">
            <a:avLst/>
          </a:prstGeom>
          <a:ln>
            <a:noFill/>
          </a:ln>
          <a:effectLst>
            <a:softEdge rad="112500"/>
          </a:effectLst>
        </p:spPr>
      </p:pic>
      <p:pic>
        <p:nvPicPr>
          <p:cNvPr id="6" name="Picture 5" descr="1950.8.4_Gibra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288005"/>
            <a:ext cx="3500485" cy="2537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gibran1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8036" y="3924661"/>
            <a:ext cx="3685963" cy="2889794"/>
          </a:xfrm>
          <a:prstGeom prst="rect">
            <a:avLst/>
          </a:prstGeom>
        </p:spPr>
      </p:pic>
      <p:pic>
        <p:nvPicPr>
          <p:cNvPr id="13" name="Picture 12" descr="2010-12-23-GibranPaintingTheThinkerGibranNationalCommitte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7784" y="1688911"/>
            <a:ext cx="1540621" cy="2537005"/>
          </a:xfrm>
          <a:prstGeom prst="rect">
            <a:avLst/>
          </a:prstGeom>
        </p:spPr>
      </p:pic>
      <p:pic>
        <p:nvPicPr>
          <p:cNvPr id="14" name="Picture 13" descr="2010-12-23-GibranoilpaintingAutumn1909GibranNationalCommittee.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9763" y="1688911"/>
            <a:ext cx="1575779" cy="2537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1053149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0022" cy="619117"/>
          </a:xfrm>
        </p:spPr>
        <p:txBody>
          <a:bodyPr/>
          <a:lstStyle/>
          <a:p>
            <a:r>
              <a:rPr lang="en-GB" sz="3200" dirty="0"/>
              <a:t>Culture: Collective Human </a:t>
            </a:r>
            <a:r>
              <a:rPr lang="en-GB" sz="3200" dirty="0" smtClean="0"/>
              <a:t>Enterprise </a:t>
            </a:r>
            <a:endParaRPr lang="en-GB" sz="3200" dirty="0"/>
          </a:p>
        </p:txBody>
      </p:sp>
      <p:sp>
        <p:nvSpPr>
          <p:cNvPr id="3" name="Content Placeholder 2"/>
          <p:cNvSpPr>
            <a:spLocks noGrp="1"/>
          </p:cNvSpPr>
          <p:nvPr>
            <p:ph idx="1"/>
          </p:nvPr>
        </p:nvSpPr>
        <p:spPr>
          <a:xfrm>
            <a:off x="457199" y="893755"/>
            <a:ext cx="7975601" cy="5547614"/>
          </a:xfrm>
        </p:spPr>
        <p:txBody>
          <a:bodyPr>
            <a:noAutofit/>
          </a:bodyPr>
          <a:lstStyle/>
          <a:p>
            <a:pPr lvl="0">
              <a:lnSpc>
                <a:spcPct val="160000"/>
              </a:lnSpc>
            </a:pPr>
            <a:r>
              <a:rPr lang="en-GB" sz="2000" dirty="0"/>
              <a:t>‘[</a:t>
            </a:r>
            <a:r>
              <a:rPr lang="is-IS" sz="2000" dirty="0"/>
              <a:t>…] </a:t>
            </a:r>
            <a:r>
              <a:rPr lang="en-GB" sz="2000" b="1" dirty="0"/>
              <a:t>culture is not monolithic</a:t>
            </a:r>
            <a:r>
              <a:rPr lang="en-GB" sz="2000" dirty="0"/>
              <a:t> [</a:t>
            </a:r>
            <a:r>
              <a:rPr lang="is-IS" sz="2000" dirty="0"/>
              <a:t>…]</a:t>
            </a:r>
            <a:r>
              <a:rPr lang="en-GB" sz="2000" dirty="0"/>
              <a:t>, and </a:t>
            </a:r>
            <a:r>
              <a:rPr lang="en-GB" sz="2000" b="1" dirty="0"/>
              <a:t>is not the exclusive property of East or West</a:t>
            </a:r>
            <a:r>
              <a:rPr lang="en-GB" sz="2000" dirty="0"/>
              <a:t>, nor of small groups of men or women’ </a:t>
            </a:r>
            <a:r>
              <a:rPr lang="en-GB" sz="2000" dirty="0" smtClean="0"/>
              <a:t>(Said, p</a:t>
            </a:r>
            <a:r>
              <a:rPr lang="en-GB" sz="2000" dirty="0"/>
              <a:t>. xxvii). </a:t>
            </a:r>
          </a:p>
          <a:p>
            <a:pPr lvl="0">
              <a:lnSpc>
                <a:spcPct val="160000"/>
              </a:lnSpc>
            </a:pPr>
            <a:r>
              <a:rPr lang="en-GB" sz="2000" dirty="0" smtClean="0"/>
              <a:t>‘</a:t>
            </a:r>
            <a:r>
              <a:rPr lang="is-IS" sz="2000" dirty="0" smtClean="0"/>
              <a:t>Partially because of empire</a:t>
            </a:r>
            <a:r>
              <a:rPr lang="is-IS" sz="2000" b="1" dirty="0" smtClean="0"/>
              <a:t>, </a:t>
            </a:r>
            <a:r>
              <a:rPr lang="en-GB" sz="2000" b="1" dirty="0" smtClean="0"/>
              <a:t>all cultures</a:t>
            </a:r>
            <a:r>
              <a:rPr lang="en-GB" sz="2000" dirty="0" smtClean="0"/>
              <a:t> </a:t>
            </a:r>
            <a:r>
              <a:rPr lang="en-GB" sz="2000" dirty="0"/>
              <a:t>are </a:t>
            </a:r>
            <a:r>
              <a:rPr lang="en-GB" sz="2000" b="1" dirty="0"/>
              <a:t>involved in one another</a:t>
            </a:r>
            <a:r>
              <a:rPr lang="en-GB" sz="2000" dirty="0"/>
              <a:t>; </a:t>
            </a:r>
            <a:r>
              <a:rPr lang="en-GB" sz="2000" b="1" dirty="0"/>
              <a:t>none is single and pure</a:t>
            </a:r>
            <a:r>
              <a:rPr lang="en-GB" sz="2000" dirty="0"/>
              <a:t>, all are </a:t>
            </a:r>
            <a:r>
              <a:rPr lang="en-GB" sz="2000" b="1" dirty="0"/>
              <a:t>hybrid</a:t>
            </a:r>
            <a:r>
              <a:rPr lang="en-GB" sz="2000" dirty="0"/>
              <a:t>, </a:t>
            </a:r>
            <a:r>
              <a:rPr lang="en-GB" sz="2000" b="1" dirty="0"/>
              <a:t>heterogeneous, extraordinarily differentiated and </a:t>
            </a:r>
            <a:r>
              <a:rPr lang="en-GB" sz="2000" b="1" dirty="0" err="1"/>
              <a:t>unmonolithic</a:t>
            </a:r>
            <a:r>
              <a:rPr lang="en-GB" sz="2000" b="1" dirty="0"/>
              <a:t>’</a:t>
            </a:r>
            <a:r>
              <a:rPr lang="en-GB" sz="2000" dirty="0"/>
              <a:t> </a:t>
            </a:r>
            <a:r>
              <a:rPr lang="en-GB" sz="2000" dirty="0" smtClean="0"/>
              <a:t>(Said, p</a:t>
            </a:r>
            <a:r>
              <a:rPr lang="en-GB" sz="2000" dirty="0"/>
              <a:t>. xxix). </a:t>
            </a:r>
          </a:p>
          <a:p>
            <a:pPr lvl="0">
              <a:lnSpc>
                <a:spcPct val="160000"/>
              </a:lnSpc>
            </a:pPr>
            <a:r>
              <a:rPr lang="en-GB" sz="2000" b="1" dirty="0"/>
              <a:t>‘Western imperialism and Third World [postcolonial] nationalism feed off each other[</a:t>
            </a:r>
            <a:r>
              <a:rPr lang="is-IS" sz="2000" b="1" dirty="0"/>
              <a:t>…]’:</a:t>
            </a:r>
            <a:r>
              <a:rPr lang="en-GB" sz="2000" dirty="0"/>
              <a:t> they use ‘culture’ to justify ‘difference</a:t>
            </a:r>
            <a:r>
              <a:rPr lang="en-GB" sz="2000" dirty="0" smtClean="0"/>
              <a:t>’</a:t>
            </a:r>
          </a:p>
          <a:p>
            <a:pPr>
              <a:lnSpc>
                <a:spcPct val="160000"/>
              </a:lnSpc>
            </a:pPr>
            <a:r>
              <a:rPr lang="en-GB" sz="2000" dirty="0"/>
              <a:t>Contrary to imperialist and nationalist narratives, </a:t>
            </a:r>
            <a:r>
              <a:rPr lang="en-GB" sz="2000" b="1" dirty="0"/>
              <a:t>culture</a:t>
            </a:r>
            <a:r>
              <a:rPr lang="en-GB" sz="2000" dirty="0"/>
              <a:t> </a:t>
            </a:r>
            <a:r>
              <a:rPr lang="en-GB" sz="2000" b="1" dirty="0"/>
              <a:t>is not a monopoly</a:t>
            </a:r>
            <a:r>
              <a:rPr lang="en-GB" sz="2000" dirty="0"/>
              <a:t>: it’s a </a:t>
            </a:r>
            <a:r>
              <a:rPr lang="en-GB" sz="2000" b="1" dirty="0"/>
              <a:t>human enterprise</a:t>
            </a:r>
            <a:r>
              <a:rPr lang="en-GB" sz="2000" dirty="0"/>
              <a:t>. </a:t>
            </a:r>
            <a:endParaRPr lang="en-GB" sz="2000" dirty="0"/>
          </a:p>
          <a:p>
            <a:pPr lvl="0">
              <a:lnSpc>
                <a:spcPct val="160000"/>
              </a:lnSpc>
            </a:pPr>
            <a:r>
              <a:rPr lang="en-GB" sz="2000" b="1" dirty="0"/>
              <a:t>Transcultural writing </a:t>
            </a:r>
            <a:r>
              <a:rPr lang="en-GB" sz="2000" dirty="0"/>
              <a:t>is a </a:t>
            </a:r>
            <a:r>
              <a:rPr lang="en-GB" sz="2000" b="1" dirty="0"/>
              <a:t>dynamic</a:t>
            </a:r>
            <a:r>
              <a:rPr lang="en-GB" sz="2000" dirty="0"/>
              <a:t>, </a:t>
            </a:r>
            <a:r>
              <a:rPr lang="en-GB" sz="2000" b="1" dirty="0"/>
              <a:t>two-way process</a:t>
            </a:r>
            <a:r>
              <a:rPr lang="en-GB" sz="2000" dirty="0"/>
              <a:t>; it is the platform upon which our collective human culture is created and transmitted </a:t>
            </a:r>
          </a:p>
        </p:txBody>
      </p:sp>
    </p:spTree>
    <p:extLst>
      <p:ext uri="{BB962C8B-B14F-4D97-AF65-F5344CB8AC3E}">
        <p14:creationId xmlns:p14="http://schemas.microsoft.com/office/powerpoint/2010/main" val="25194988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500" i="1" dirty="0"/>
              <a:t>The Arabian Nights: 1001 Nights</a:t>
            </a:r>
          </a:p>
        </p:txBody>
      </p:sp>
      <p:sp>
        <p:nvSpPr>
          <p:cNvPr id="3" name="Content Placeholder 2"/>
          <p:cNvSpPr>
            <a:spLocks noGrp="1"/>
          </p:cNvSpPr>
          <p:nvPr>
            <p:ph idx="1"/>
          </p:nvPr>
        </p:nvSpPr>
        <p:spPr>
          <a:xfrm>
            <a:off x="457199" y="1417638"/>
            <a:ext cx="4368801" cy="4983162"/>
          </a:xfrm>
        </p:spPr>
        <p:txBody>
          <a:bodyPr>
            <a:normAutofit fontScale="92500" lnSpcReduction="10000"/>
          </a:bodyPr>
          <a:lstStyle/>
          <a:p>
            <a:pPr>
              <a:lnSpc>
                <a:spcPct val="150000"/>
              </a:lnSpc>
            </a:pPr>
            <a:r>
              <a:rPr lang="en-GB" dirty="0"/>
              <a:t>A collection of medieval folkloric tales from the Middle East, North Africa, Persia, India and China </a:t>
            </a:r>
          </a:p>
          <a:p>
            <a:pPr>
              <a:lnSpc>
                <a:spcPct val="150000"/>
              </a:lnSpc>
            </a:pPr>
            <a:r>
              <a:rPr lang="en-GB" dirty="0"/>
              <a:t>Antoine </a:t>
            </a:r>
            <a:r>
              <a:rPr lang="en-GB" dirty="0" err="1"/>
              <a:t>Galland</a:t>
            </a:r>
            <a:r>
              <a:rPr lang="en-GB" dirty="0"/>
              <a:t> was the first European to translate the book (into French) </a:t>
            </a:r>
          </a:p>
          <a:p>
            <a:pPr>
              <a:lnSpc>
                <a:spcPct val="150000"/>
              </a:lnSpc>
            </a:pPr>
            <a:r>
              <a:rPr lang="en-GB" dirty="0"/>
              <a:t>The tales proved sensational and inspirational in Europe </a:t>
            </a:r>
          </a:p>
          <a:p>
            <a:pPr>
              <a:lnSpc>
                <a:spcPct val="150000"/>
              </a:lnSpc>
            </a:pPr>
            <a:r>
              <a:rPr lang="en-GB" dirty="0"/>
              <a:t>Some tales were ‘added’ to the original manuscript by European writers  </a:t>
            </a:r>
          </a:p>
        </p:txBody>
      </p:sp>
      <p:pic>
        <p:nvPicPr>
          <p:cNvPr id="4" name="Picture 3" descr="Ferdinand_Keller_-_Scheherazade_und_Sultan_Schariar_(18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0" y="2369925"/>
            <a:ext cx="4318000" cy="34382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7077352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travel-lawrence58_312702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540" y="0"/>
            <a:ext cx="4574460" cy="3010542"/>
          </a:xfrm>
          <a:prstGeom prst="rect">
            <a:avLst/>
          </a:prstGeom>
          <a:ln>
            <a:noFill/>
          </a:ln>
          <a:effectLst>
            <a:softEdge rad="112500"/>
          </a:effectLst>
        </p:spPr>
      </p:pic>
      <p:pic>
        <p:nvPicPr>
          <p:cNvPr id="5" name="Picture 4" descr="T.E._Lawrence_With_Lawrence_in_Arab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774" y="4000312"/>
            <a:ext cx="3429225" cy="2857688"/>
          </a:xfrm>
          <a:prstGeom prst="rect">
            <a:avLst/>
          </a:prstGeom>
          <a:ln>
            <a:noFill/>
          </a:ln>
          <a:effectLst>
            <a:softEdge rad="112500"/>
          </a:effectLst>
        </p:spPr>
      </p:pic>
      <p:pic>
        <p:nvPicPr>
          <p:cNvPr id="6" name="Picture 5" descr="Sir+Richard+Francis+Burton.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2482652" cy="1489591"/>
          </a:xfrm>
          <a:prstGeom prst="rect">
            <a:avLst/>
          </a:prstGeom>
          <a:ln>
            <a:noFill/>
          </a:ln>
          <a:effectLst>
            <a:softEdge rad="112500"/>
          </a:effectLst>
        </p:spPr>
      </p:pic>
      <p:pic>
        <p:nvPicPr>
          <p:cNvPr id="7" name="Picture 6" descr="reformer_phot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03011"/>
            <a:ext cx="3267234" cy="2940511"/>
          </a:xfrm>
          <a:prstGeom prst="rect">
            <a:avLst/>
          </a:prstGeom>
          <a:ln>
            <a:noFill/>
          </a:ln>
          <a:effectLst>
            <a:softEdge rad="112500"/>
          </a:effectLst>
        </p:spPr>
      </p:pic>
      <p:pic>
        <p:nvPicPr>
          <p:cNvPr id="8" name="Picture 7" descr="photo_of_gibran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847458"/>
            <a:ext cx="2795503" cy="3010542"/>
          </a:xfrm>
          <a:prstGeom prst="rect">
            <a:avLst/>
          </a:prstGeom>
          <a:ln>
            <a:noFill/>
          </a:ln>
          <a:effectLst>
            <a:softEdge rad="112500"/>
          </a:effectLst>
        </p:spPr>
      </p:pic>
      <p:pic>
        <p:nvPicPr>
          <p:cNvPr id="9" name="Picture 8" descr="burton-arab-sz.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12056" y="3846157"/>
            <a:ext cx="2353002" cy="3011843"/>
          </a:xfrm>
          <a:prstGeom prst="rect">
            <a:avLst/>
          </a:prstGeom>
          <a:ln>
            <a:noFill/>
          </a:ln>
          <a:effectLst>
            <a:softEdge rad="112500"/>
          </a:effectLst>
        </p:spPr>
      </p:pic>
      <p:pic>
        <p:nvPicPr>
          <p:cNvPr id="10" name="Picture 9" descr="Khalil_Gibran-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86737" y="1185928"/>
            <a:ext cx="2121614" cy="3042150"/>
          </a:xfrm>
          <a:prstGeom prst="rect">
            <a:avLst/>
          </a:prstGeom>
          <a:ln>
            <a:noFill/>
          </a:ln>
          <a:effectLst>
            <a:softEdge rad="112500"/>
          </a:effectLst>
        </p:spPr>
      </p:pic>
      <p:pic>
        <p:nvPicPr>
          <p:cNvPr id="11" name="Picture 10" descr="burt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0037" y="2756838"/>
            <a:ext cx="1542313" cy="2016872"/>
          </a:xfrm>
          <a:prstGeom prst="rect">
            <a:avLst/>
          </a:prstGeom>
          <a:ln>
            <a:noFill/>
          </a:ln>
          <a:effectLst>
            <a:softEdge rad="112500"/>
          </a:effectLst>
        </p:spPr>
      </p:pic>
      <p:pic>
        <p:nvPicPr>
          <p:cNvPr id="13" name="Picture 12" descr="Khali_Gibran-2.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88941" y="-10877"/>
            <a:ext cx="1492717" cy="1781629"/>
          </a:xfrm>
          <a:prstGeom prst="rect">
            <a:avLst/>
          </a:prstGeom>
        </p:spPr>
      </p:pic>
      <p:pic>
        <p:nvPicPr>
          <p:cNvPr id="14" name="Picture 13" descr="1434894025720.cached.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5862" y="20483"/>
            <a:ext cx="2626059" cy="1750269"/>
          </a:xfrm>
          <a:prstGeom prst="rect">
            <a:avLst/>
          </a:prstGeom>
          <a:ln>
            <a:noFill/>
          </a:ln>
          <a:effectLst>
            <a:softEdge rad="112500"/>
          </a:effectLst>
        </p:spPr>
      </p:pic>
      <p:pic>
        <p:nvPicPr>
          <p:cNvPr id="15" name="Picture 14" descr="plate-4-trim.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69540" y="4588835"/>
            <a:ext cx="1459882" cy="2269165"/>
          </a:xfrm>
          <a:prstGeom prst="rect">
            <a:avLst/>
          </a:prstGeom>
          <a:ln>
            <a:noFill/>
          </a:ln>
          <a:effectLst>
            <a:softEdge rad="112500"/>
          </a:effectLst>
        </p:spPr>
      </p:pic>
      <p:pic>
        <p:nvPicPr>
          <p:cNvPr id="16" name="Picture 15" descr="telawrence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92874" y="2724903"/>
            <a:ext cx="1351126" cy="2007864"/>
          </a:xfrm>
          <a:prstGeom prst="rect">
            <a:avLst/>
          </a:prstGeom>
          <a:ln>
            <a:noFill/>
          </a:ln>
          <a:effectLst>
            <a:softEdge rad="112500"/>
          </a:effectLst>
        </p:spPr>
      </p:pic>
      <p:pic>
        <p:nvPicPr>
          <p:cNvPr id="17" name="Picture 16" descr="3278952.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31921" y="2756837"/>
            <a:ext cx="1088626" cy="1355797"/>
          </a:xfrm>
          <a:prstGeom prst="rect">
            <a:avLst/>
          </a:prstGeom>
          <a:ln>
            <a:noFill/>
          </a:ln>
          <a:effectLst>
            <a:softEdge rad="112500"/>
          </a:effectLst>
        </p:spPr>
      </p:pic>
    </p:spTree>
    <p:extLst>
      <p:ext uri="{BB962C8B-B14F-4D97-AF65-F5344CB8AC3E}">
        <p14:creationId xmlns:p14="http://schemas.microsoft.com/office/powerpoint/2010/main" val="36351679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961495"/>
          </a:xfrm>
        </p:spPr>
        <p:txBody>
          <a:bodyPr/>
          <a:lstStyle/>
          <a:p>
            <a:r>
              <a:rPr lang="en-GB" sz="4000" dirty="0"/>
              <a:t>Travel Writing </a:t>
            </a:r>
          </a:p>
        </p:txBody>
      </p:sp>
      <p:sp>
        <p:nvSpPr>
          <p:cNvPr id="3" name="Content Placeholder 2"/>
          <p:cNvSpPr>
            <a:spLocks noGrp="1"/>
          </p:cNvSpPr>
          <p:nvPr>
            <p:ph idx="1"/>
          </p:nvPr>
        </p:nvSpPr>
        <p:spPr>
          <a:xfrm>
            <a:off x="457200" y="1236133"/>
            <a:ext cx="7620000" cy="5388550"/>
          </a:xfrm>
        </p:spPr>
        <p:txBody>
          <a:bodyPr>
            <a:normAutofit lnSpcReduction="10000"/>
          </a:bodyPr>
          <a:lstStyle/>
          <a:p>
            <a:pPr>
              <a:lnSpc>
                <a:spcPct val="150000"/>
              </a:lnSpc>
            </a:pPr>
            <a:r>
              <a:rPr lang="en-GB" dirty="0"/>
              <a:t>Travel writing is a universal </a:t>
            </a:r>
            <a:r>
              <a:rPr lang="en-GB" dirty="0" smtClean="0"/>
              <a:t>phenomenon</a:t>
            </a:r>
            <a:endParaRPr lang="en-GB" dirty="0"/>
          </a:p>
          <a:p>
            <a:pPr>
              <a:lnSpc>
                <a:spcPct val="150000"/>
              </a:lnSpc>
            </a:pPr>
            <a:r>
              <a:rPr lang="en-GB" dirty="0" smtClean="0"/>
              <a:t>To </a:t>
            </a:r>
            <a:r>
              <a:rPr lang="en-GB" dirty="0"/>
              <a:t>travel is to transgress political, geographical and cultural boundaries; thus to write (and to consume writing) is also an act of </a:t>
            </a:r>
            <a:r>
              <a:rPr lang="en-GB" dirty="0" smtClean="0"/>
              <a:t>transgression </a:t>
            </a:r>
            <a:endParaRPr lang="en-GB" dirty="0"/>
          </a:p>
          <a:p>
            <a:pPr>
              <a:lnSpc>
                <a:spcPct val="150000"/>
              </a:lnSpc>
            </a:pPr>
            <a:r>
              <a:rPr lang="en-GB" dirty="0"/>
              <a:t>To write about the ‘Other’ is to compare: it is to write about the </a:t>
            </a:r>
            <a:r>
              <a:rPr lang="en-GB" dirty="0" smtClean="0"/>
              <a:t>‘Self’ </a:t>
            </a:r>
            <a:r>
              <a:rPr lang="en-GB" i="1" dirty="0"/>
              <a:t>vis-à-vis </a:t>
            </a:r>
            <a:r>
              <a:rPr lang="en-GB" dirty="0"/>
              <a:t>the </a:t>
            </a:r>
            <a:r>
              <a:rPr lang="en-GB" dirty="0" smtClean="0"/>
              <a:t>‘Other’. </a:t>
            </a:r>
            <a:endParaRPr lang="en-GB" dirty="0"/>
          </a:p>
          <a:p>
            <a:pPr>
              <a:lnSpc>
                <a:spcPct val="150000"/>
              </a:lnSpc>
            </a:pPr>
            <a:r>
              <a:rPr lang="en-GB" dirty="0"/>
              <a:t>Transcultural writing is not just an act of representation; it is an act of </a:t>
            </a:r>
            <a:r>
              <a:rPr lang="en-GB" dirty="0" smtClean="0"/>
              <a:t>mediation</a:t>
            </a:r>
            <a:r>
              <a:rPr lang="en-GB" dirty="0"/>
              <a:t> </a:t>
            </a:r>
            <a:r>
              <a:rPr lang="en-GB" dirty="0" smtClean="0"/>
              <a:t>between ‘otherness’ and ‘familiarity’ </a:t>
            </a:r>
            <a:r>
              <a:rPr lang="mr-IN" dirty="0" smtClean="0"/>
              <a:t>–</a:t>
            </a:r>
            <a:r>
              <a:rPr lang="en-GB" dirty="0" smtClean="0"/>
              <a:t> an attempt at interpretation </a:t>
            </a:r>
            <a:endParaRPr lang="en-GB" dirty="0" smtClean="0"/>
          </a:p>
          <a:p>
            <a:pPr>
              <a:lnSpc>
                <a:spcPct val="150000"/>
              </a:lnSpc>
            </a:pPr>
            <a:r>
              <a:rPr lang="en-GB" dirty="0" smtClean="0"/>
              <a:t>A </a:t>
            </a:r>
            <a:r>
              <a:rPr lang="en-GB" dirty="0"/>
              <a:t>transcultural writer is a cultural mediator </a:t>
            </a:r>
            <a:r>
              <a:rPr lang="en-GB" dirty="0" smtClean="0"/>
              <a:t>and interpreter </a:t>
            </a:r>
            <a:endParaRPr lang="en-GB" dirty="0"/>
          </a:p>
          <a:p>
            <a:pPr>
              <a:lnSpc>
                <a:spcPct val="150000"/>
              </a:lnSpc>
            </a:pPr>
            <a:endParaRPr lang="en-GB" dirty="0"/>
          </a:p>
        </p:txBody>
      </p:sp>
    </p:spTree>
    <p:extLst>
      <p:ext uri="{BB962C8B-B14F-4D97-AF65-F5344CB8AC3E}">
        <p14:creationId xmlns:p14="http://schemas.microsoft.com/office/powerpoint/2010/main" val="4096823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4027"/>
            <a:ext cx="5766629" cy="712259"/>
          </a:xfrm>
        </p:spPr>
        <p:txBody>
          <a:bodyPr/>
          <a:lstStyle/>
          <a:p>
            <a:r>
              <a:rPr lang="en-GB" sz="4000" dirty="0"/>
              <a:t>Worldwide Tradition </a:t>
            </a:r>
          </a:p>
        </p:txBody>
      </p:sp>
      <p:sp>
        <p:nvSpPr>
          <p:cNvPr id="3" name="Content Placeholder 2"/>
          <p:cNvSpPr>
            <a:spLocks noGrp="1"/>
          </p:cNvSpPr>
          <p:nvPr>
            <p:ph idx="1"/>
          </p:nvPr>
        </p:nvSpPr>
        <p:spPr>
          <a:xfrm>
            <a:off x="457200" y="1269858"/>
            <a:ext cx="7774504" cy="5125331"/>
          </a:xfrm>
        </p:spPr>
        <p:txBody>
          <a:bodyPr>
            <a:normAutofit fontScale="92500" lnSpcReduction="10000"/>
          </a:bodyPr>
          <a:lstStyle/>
          <a:p>
            <a:pPr lvl="0">
              <a:lnSpc>
                <a:spcPct val="150000"/>
              </a:lnSpc>
            </a:pPr>
            <a:r>
              <a:rPr lang="en-GB" dirty="0"/>
              <a:t>Orientalist literature features as a prominent example of travel writing</a:t>
            </a:r>
          </a:p>
          <a:p>
            <a:pPr lvl="0">
              <a:lnSpc>
                <a:spcPct val="150000"/>
              </a:lnSpc>
            </a:pPr>
            <a:r>
              <a:rPr lang="en-GB" dirty="0"/>
              <a:t>However, travel writing is a worldwide tradition that traverses time and space</a:t>
            </a:r>
          </a:p>
          <a:p>
            <a:pPr lvl="0">
              <a:lnSpc>
                <a:spcPct val="150000"/>
              </a:lnSpc>
            </a:pPr>
            <a:r>
              <a:rPr lang="en-GB" dirty="0"/>
              <a:t>Ibn </a:t>
            </a:r>
            <a:r>
              <a:rPr lang="en-GB" dirty="0" err="1"/>
              <a:t>Jubayr</a:t>
            </a:r>
            <a:r>
              <a:rPr lang="en-GB" dirty="0"/>
              <a:t> (1145-1214) and Ibn </a:t>
            </a:r>
            <a:r>
              <a:rPr lang="en-GB" dirty="0" err="1"/>
              <a:t>Battuta</a:t>
            </a:r>
            <a:r>
              <a:rPr lang="en-GB" dirty="0"/>
              <a:t> (1304-1377) are two medieval Arab travel writers </a:t>
            </a:r>
          </a:p>
          <a:p>
            <a:pPr lvl="0">
              <a:lnSpc>
                <a:spcPct val="150000"/>
              </a:lnSpc>
            </a:pPr>
            <a:r>
              <a:rPr lang="en-GB" dirty="0"/>
              <a:t>Like their Orientalist counterparts, they were attracted to the ‘exotic’ and the ‘weird and wonderful’ </a:t>
            </a:r>
          </a:p>
          <a:p>
            <a:pPr lvl="0">
              <a:lnSpc>
                <a:spcPct val="150000"/>
              </a:lnSpc>
            </a:pPr>
            <a:r>
              <a:rPr lang="en-GB" dirty="0"/>
              <a:t>Ibn </a:t>
            </a:r>
            <a:r>
              <a:rPr lang="en-GB" dirty="0" err="1"/>
              <a:t>Battuta’s</a:t>
            </a:r>
            <a:r>
              <a:rPr lang="en-GB" dirty="0"/>
              <a:t> </a:t>
            </a:r>
            <a:r>
              <a:rPr lang="en-GB" i="1" dirty="0" err="1"/>
              <a:t>al-Rihla</a:t>
            </a:r>
            <a:r>
              <a:rPr lang="en-GB" i="1" dirty="0"/>
              <a:t> </a:t>
            </a:r>
            <a:r>
              <a:rPr lang="en-GB" dirty="0"/>
              <a:t>(The Journey) documents his 30 years of extensive travel; his accounts were comparative and not judgement-free. </a:t>
            </a:r>
          </a:p>
          <a:p>
            <a:endParaRPr lang="en-GB" dirty="0"/>
          </a:p>
        </p:txBody>
      </p:sp>
    </p:spTree>
    <p:extLst>
      <p:ext uri="{BB962C8B-B14F-4D97-AF65-F5344CB8AC3E}">
        <p14:creationId xmlns:p14="http://schemas.microsoft.com/office/powerpoint/2010/main" val="474272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08" y="0"/>
            <a:ext cx="3248240" cy="1143000"/>
          </a:xfrm>
        </p:spPr>
        <p:txBody>
          <a:bodyPr/>
          <a:lstStyle/>
          <a:p>
            <a:r>
              <a:rPr lang="en-GB" dirty="0"/>
              <a:t>Orientalism</a:t>
            </a:r>
          </a:p>
        </p:txBody>
      </p:sp>
      <p:pic>
        <p:nvPicPr>
          <p:cNvPr id="7" name="Picture 6" descr="Arnaut_smoking-large186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56" y="2709482"/>
            <a:ext cx="3189648" cy="4308293"/>
          </a:xfrm>
          <a:prstGeom prst="rect">
            <a:avLst/>
          </a:prstGeom>
          <a:ln>
            <a:noFill/>
          </a:ln>
          <a:effectLst>
            <a:softEdge rad="112500"/>
          </a:effectLst>
        </p:spPr>
      </p:pic>
      <p:sp>
        <p:nvSpPr>
          <p:cNvPr id="4" name="TextBox 3"/>
          <p:cNvSpPr txBox="1"/>
          <p:nvPr/>
        </p:nvSpPr>
        <p:spPr>
          <a:xfrm>
            <a:off x="1557867" y="1143000"/>
            <a:ext cx="184666" cy="369332"/>
          </a:xfrm>
          <a:prstGeom prst="rect">
            <a:avLst/>
          </a:prstGeom>
          <a:noFill/>
        </p:spPr>
        <p:txBody>
          <a:bodyPr wrap="none" rtlCol="0">
            <a:spAutoFit/>
          </a:bodyPr>
          <a:lstStyle/>
          <a:p>
            <a:endParaRPr lang="en-GB" dirty="0"/>
          </a:p>
        </p:txBody>
      </p:sp>
      <p:pic>
        <p:nvPicPr>
          <p:cNvPr id="9" name="Picture 8" descr="Orientalist (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2709482"/>
            <a:ext cx="6316132" cy="4231811"/>
          </a:xfrm>
          <a:prstGeom prst="rect">
            <a:avLst/>
          </a:prstGeom>
          <a:ln>
            <a:noFill/>
          </a:ln>
          <a:effectLst>
            <a:softEdge rad="112500"/>
          </a:effectLst>
        </p:spPr>
      </p:pic>
      <p:pic>
        <p:nvPicPr>
          <p:cNvPr id="5" name="Picture 4" descr="monsieur-levett-and-mademoiselle-helene-glavany-in-turkish-costumes-jean-etienne-liotar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0147" y="-53208"/>
            <a:ext cx="4131585" cy="3245589"/>
          </a:xfrm>
          <a:prstGeom prst="rect">
            <a:avLst/>
          </a:prstGeom>
          <a:ln>
            <a:noFill/>
          </a:ln>
          <a:effectLst>
            <a:softEdge rad="112500"/>
          </a:effectLst>
        </p:spPr>
      </p:pic>
      <p:pic>
        <p:nvPicPr>
          <p:cNvPr id="3" name="Picture 2" descr="640px-Greek_Janissaries_-_Greek_youths_who_are_being_converted_to_Islam_-_Young_Greeks_at_the_Mosque_-_oil_painting_on_canvas_-_Jean_Léon_Gérôme_-_186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5848" y="0"/>
            <a:ext cx="2137159" cy="3192381"/>
          </a:xfrm>
          <a:prstGeom prst="rect">
            <a:avLst/>
          </a:prstGeom>
          <a:ln>
            <a:noFill/>
          </a:ln>
          <a:effectLst>
            <a:softEdge rad="112500"/>
          </a:effectLst>
        </p:spPr>
      </p:pic>
      <p:pic>
        <p:nvPicPr>
          <p:cNvPr id="6" name="Picture 5" descr="interior-of-a-school-cairo-by-john-frederick-lewis-watercolour-museum-no-68-1890-c2a9-victoria-and-albert-museum-london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56" y="1350680"/>
            <a:ext cx="3678556" cy="2806738"/>
          </a:xfrm>
          <a:prstGeom prst="rect">
            <a:avLst/>
          </a:prstGeom>
          <a:ln>
            <a:noFill/>
          </a:ln>
          <a:effectLst>
            <a:softEdge rad="112500"/>
          </a:effectLst>
        </p:spPr>
      </p:pic>
    </p:spTree>
    <p:extLst>
      <p:ext uri="{BB962C8B-B14F-4D97-AF65-F5344CB8AC3E}">
        <p14:creationId xmlns:p14="http://schemas.microsoft.com/office/powerpoint/2010/main" val="4277615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000" dirty="0"/>
              <a:t>Orientalism: curiosity, fantasy and imperialism </a:t>
            </a:r>
          </a:p>
        </p:txBody>
      </p:sp>
      <p:sp>
        <p:nvSpPr>
          <p:cNvPr id="3" name="Content Placeholder 2"/>
          <p:cNvSpPr>
            <a:spLocks noGrp="1"/>
          </p:cNvSpPr>
          <p:nvPr>
            <p:ph idx="1"/>
          </p:nvPr>
        </p:nvSpPr>
        <p:spPr>
          <a:xfrm>
            <a:off x="457200" y="1417638"/>
            <a:ext cx="7620000" cy="4983162"/>
          </a:xfrm>
        </p:spPr>
        <p:txBody>
          <a:bodyPr/>
          <a:lstStyle/>
          <a:p>
            <a:pPr lvl="0">
              <a:lnSpc>
                <a:spcPct val="130000"/>
              </a:lnSpc>
            </a:pPr>
            <a:r>
              <a:rPr lang="en-GB" dirty="0"/>
              <a:t>‘Cultural difference’ (admired or otherwise) and the attraction towards the ‘Other’ </a:t>
            </a:r>
          </a:p>
          <a:p>
            <a:pPr lvl="0">
              <a:lnSpc>
                <a:spcPct val="130000"/>
              </a:lnSpc>
            </a:pPr>
            <a:r>
              <a:rPr lang="en-GB" dirty="0"/>
              <a:t>Orientalism: a discourse that encompasses the non-European world (regardless of the differences within it) </a:t>
            </a:r>
          </a:p>
          <a:p>
            <a:pPr lvl="0">
              <a:lnSpc>
                <a:spcPct val="130000"/>
              </a:lnSpc>
            </a:pPr>
            <a:r>
              <a:rPr lang="en-GB" dirty="0"/>
              <a:t>Orientalism: a multidisciplinary tradition (thematic and generic: translation, philology, anthropology, etc.). </a:t>
            </a:r>
          </a:p>
          <a:p>
            <a:pPr lvl="0">
              <a:lnSpc>
                <a:spcPct val="130000"/>
              </a:lnSpc>
            </a:pPr>
            <a:r>
              <a:rPr lang="en-GB" dirty="0"/>
              <a:t>Orientalism: a multi-faceted tradition (means different things in different contexts); </a:t>
            </a:r>
            <a:r>
              <a:rPr lang="en-GB" dirty="0" err="1"/>
              <a:t>Orientalisms</a:t>
            </a:r>
            <a:r>
              <a:rPr lang="en-GB" dirty="0"/>
              <a:t> in </a:t>
            </a:r>
            <a:r>
              <a:rPr lang="en-GB" i="1" dirty="0"/>
              <a:t>the</a:t>
            </a:r>
            <a:r>
              <a:rPr lang="en-GB" dirty="0"/>
              <a:t> </a:t>
            </a:r>
            <a:r>
              <a:rPr lang="en-GB" i="1" dirty="0"/>
              <a:t>plural</a:t>
            </a:r>
            <a:r>
              <a:rPr lang="en-GB" dirty="0"/>
              <a:t> </a:t>
            </a:r>
          </a:p>
          <a:p>
            <a:pPr lvl="0">
              <a:lnSpc>
                <a:spcPct val="130000"/>
              </a:lnSpc>
            </a:pPr>
            <a:r>
              <a:rPr lang="en-GB" dirty="0"/>
              <a:t>Each Orientalist invents and narrates his/her own Orient; the Orient is a platform of sorts for Orientalist wish-fulfilment </a:t>
            </a:r>
          </a:p>
          <a:p>
            <a:pPr>
              <a:lnSpc>
                <a:spcPct val="130000"/>
              </a:lnSpc>
            </a:pPr>
            <a:endParaRPr lang="en-GB" dirty="0"/>
          </a:p>
        </p:txBody>
      </p:sp>
    </p:spTree>
    <p:extLst>
      <p:ext uri="{BB962C8B-B14F-4D97-AF65-F5344CB8AC3E}">
        <p14:creationId xmlns:p14="http://schemas.microsoft.com/office/powerpoint/2010/main" val="417861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813" y="224055"/>
            <a:ext cx="8466290" cy="1143000"/>
          </a:xfrm>
        </p:spPr>
        <p:txBody>
          <a:bodyPr/>
          <a:lstStyle/>
          <a:p>
            <a:r>
              <a:rPr lang="en-GB" sz="3000" dirty="0"/>
              <a:t>The Arab World in the 19</a:t>
            </a:r>
            <a:r>
              <a:rPr lang="en-GB" sz="3000" baseline="30000" dirty="0"/>
              <a:t>th</a:t>
            </a:r>
            <a:r>
              <a:rPr lang="en-GB" sz="3000" dirty="0"/>
              <a:t> and Early 20</a:t>
            </a:r>
            <a:r>
              <a:rPr lang="en-GB" sz="3000" baseline="30000" dirty="0"/>
              <a:t>th</a:t>
            </a:r>
            <a:r>
              <a:rPr lang="en-GB" sz="3000" dirty="0"/>
              <a:t> Centuries</a:t>
            </a:r>
          </a:p>
        </p:txBody>
      </p:sp>
      <p:sp>
        <p:nvSpPr>
          <p:cNvPr id="3" name="Content Placeholder 2"/>
          <p:cNvSpPr>
            <a:spLocks noGrp="1"/>
          </p:cNvSpPr>
          <p:nvPr>
            <p:ph idx="1"/>
          </p:nvPr>
        </p:nvSpPr>
        <p:spPr>
          <a:xfrm>
            <a:off x="457200" y="5470120"/>
            <a:ext cx="7620000" cy="1090768"/>
          </a:xfrm>
        </p:spPr>
        <p:txBody>
          <a:bodyPr>
            <a:noAutofit/>
          </a:bodyPr>
          <a:lstStyle/>
          <a:p>
            <a:pPr lvl="0">
              <a:lnSpc>
                <a:spcPct val="130000"/>
              </a:lnSpc>
            </a:pPr>
            <a:r>
              <a:rPr lang="en-GB" sz="1600" dirty="0"/>
              <a:t>Decline of the Ottoman Empire and European imperial encroachment in the region </a:t>
            </a:r>
          </a:p>
          <a:p>
            <a:pPr lvl="0">
              <a:lnSpc>
                <a:spcPct val="130000"/>
              </a:lnSpc>
            </a:pPr>
            <a:r>
              <a:rPr lang="en-GB" sz="1600" dirty="0"/>
              <a:t>Proliferation of Orientalist writing: more Europeans travelled to and wrote about the Arab East </a:t>
            </a:r>
          </a:p>
        </p:txBody>
      </p:sp>
      <p:pic>
        <p:nvPicPr>
          <p:cNvPr id="4" name="Content Placeholder 3" descr="middle_east_1914_english.jpg"/>
          <p:cNvPicPr>
            <a:picLocks noChangeAspect="1"/>
          </p:cNvPicPr>
          <p:nvPr/>
        </p:nvPicPr>
        <p:blipFill>
          <a:blip r:embed="rId2">
            <a:extLst>
              <a:ext uri="{28A0092B-C50C-407E-A947-70E740481C1C}">
                <a14:useLocalDpi xmlns:a14="http://schemas.microsoft.com/office/drawing/2010/main" val="0"/>
              </a:ext>
            </a:extLst>
          </a:blip>
          <a:srcRect t="1163" b="1163"/>
          <a:stretch>
            <a:fillRect/>
          </a:stretch>
        </p:blipFill>
        <p:spPr>
          <a:xfrm>
            <a:off x="1155975" y="1367055"/>
            <a:ext cx="6186904" cy="3897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15068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48890"/>
            <a:ext cx="6407872" cy="604488"/>
          </a:xfrm>
        </p:spPr>
        <p:txBody>
          <a:bodyPr/>
          <a:lstStyle/>
          <a:p>
            <a:r>
              <a:rPr lang="en-GB" sz="2500" dirty="0"/>
              <a:t>Napoleon’s Occupation of Egypt (1798-1801): </a:t>
            </a:r>
          </a:p>
        </p:txBody>
      </p:sp>
      <p:pic>
        <p:nvPicPr>
          <p:cNvPr id="4" name="Content Placeholder 3" descr="Baron Antoine-Jean Gros-669487.jpg"/>
          <p:cNvPicPr>
            <a:picLocks noGrp="1" noChangeAspect="1"/>
          </p:cNvPicPr>
          <p:nvPr>
            <p:ph idx="1"/>
          </p:nvPr>
        </p:nvPicPr>
        <p:blipFill>
          <a:blip r:embed="rId2" cstate="email">
            <a:extLst>
              <a:ext uri="{28A0092B-C50C-407E-A947-70E740481C1C}">
                <a14:useLocalDpi xmlns:a14="http://schemas.microsoft.com/office/drawing/2010/main" val="0"/>
              </a:ext>
            </a:extLst>
          </a:blip>
          <a:srcRect t="6849" b="6849"/>
          <a:stretch>
            <a:fillRect/>
          </a:stretch>
        </p:blipFill>
        <p:spPr>
          <a:xfrm>
            <a:off x="1345704" y="895410"/>
            <a:ext cx="5884352" cy="3707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38894" y="4594874"/>
            <a:ext cx="8298440" cy="2152384"/>
          </a:xfrm>
          <a:prstGeom prst="rect">
            <a:avLst/>
          </a:prstGeom>
        </p:spPr>
        <p:txBody>
          <a:bodyPr wrap="square">
            <a:spAutoFit/>
          </a:bodyPr>
          <a:lstStyle/>
          <a:p>
            <a:pPr marL="285750" indent="-285750">
              <a:lnSpc>
                <a:spcPct val="120000"/>
              </a:lnSpc>
              <a:buFont typeface="Arial"/>
              <a:buChar char="•"/>
            </a:pPr>
            <a:r>
              <a:rPr lang="en-GB" sz="1600" dirty="0"/>
              <a:t>This short encounter triggered Arab awareness of </a:t>
            </a:r>
            <a:r>
              <a:rPr lang="en-GB" sz="1600" b="1" dirty="0"/>
              <a:t>European cultural and scientific achievements; it also </a:t>
            </a:r>
            <a:r>
              <a:rPr lang="en-GB" sz="1600" dirty="0"/>
              <a:t>set in motion </a:t>
            </a:r>
            <a:r>
              <a:rPr lang="en-GB" sz="1600" b="1" dirty="0"/>
              <a:t>Arab intellectual curiosity westwards</a:t>
            </a:r>
            <a:endParaRPr lang="en-GB" sz="1600" dirty="0"/>
          </a:p>
          <a:p>
            <a:pPr marL="285750" indent="-285750">
              <a:lnSpc>
                <a:spcPct val="120000"/>
              </a:lnSpc>
              <a:buFont typeface="Arial"/>
              <a:buChar char="•"/>
            </a:pPr>
            <a:r>
              <a:rPr lang="en-GB" sz="1600" b="1" dirty="0"/>
              <a:t>Politically</a:t>
            </a:r>
            <a:r>
              <a:rPr lang="en-GB" sz="1600" dirty="0"/>
              <a:t>, this was the </a:t>
            </a:r>
            <a:r>
              <a:rPr lang="en-GB" sz="1600" b="1" dirty="0"/>
              <a:t>first European invasion of central Muslim lands since the Crusades</a:t>
            </a:r>
            <a:r>
              <a:rPr lang="en-GB" sz="1600" dirty="0"/>
              <a:t>. </a:t>
            </a:r>
          </a:p>
          <a:p>
            <a:pPr marL="285750" indent="-285750">
              <a:lnSpc>
                <a:spcPct val="120000"/>
              </a:lnSpc>
              <a:buFont typeface="Arial"/>
              <a:buChar char="•"/>
            </a:pPr>
            <a:r>
              <a:rPr lang="en-GB" sz="1600" b="1" dirty="0"/>
              <a:t>Militarily</a:t>
            </a:r>
            <a:r>
              <a:rPr lang="en-GB" sz="1600" dirty="0"/>
              <a:t>, It demonstrated</a:t>
            </a:r>
            <a:r>
              <a:rPr lang="en-GB" sz="1600" b="1" dirty="0"/>
              <a:t> </a:t>
            </a:r>
            <a:r>
              <a:rPr lang="en-GB" sz="1600" dirty="0"/>
              <a:t>the</a:t>
            </a:r>
            <a:r>
              <a:rPr lang="en-GB" sz="1600" b="1" dirty="0"/>
              <a:t> weakness and </a:t>
            </a:r>
            <a:r>
              <a:rPr lang="en-GB" sz="1600" dirty="0"/>
              <a:t>decay</a:t>
            </a:r>
            <a:r>
              <a:rPr lang="en-GB" sz="1600" b="1" dirty="0"/>
              <a:t> of the </a:t>
            </a:r>
            <a:r>
              <a:rPr lang="en-GB" sz="1600" b="1" dirty="0" err="1"/>
              <a:t>Mamluk</a:t>
            </a:r>
            <a:r>
              <a:rPr lang="en-GB" sz="1600" b="1" dirty="0"/>
              <a:t>-Ottoman system</a:t>
            </a:r>
            <a:r>
              <a:rPr lang="en-GB" sz="1600" dirty="0"/>
              <a:t> and the once-invincible Muslim armies </a:t>
            </a:r>
          </a:p>
          <a:p>
            <a:pPr marL="285750" indent="-285750">
              <a:lnSpc>
                <a:spcPct val="120000"/>
              </a:lnSpc>
              <a:buFont typeface="Arial"/>
              <a:buChar char="•"/>
            </a:pPr>
            <a:r>
              <a:rPr lang="en-GB" sz="1600" b="1" dirty="0"/>
              <a:t>Culturally</a:t>
            </a:r>
            <a:r>
              <a:rPr lang="en-GB" sz="1600" dirty="0"/>
              <a:t>, it put an end to Egypt’s long isolation from the European world and instigated the the </a:t>
            </a:r>
            <a:r>
              <a:rPr lang="en-GB" sz="1600" b="1" i="1" dirty="0" err="1"/>
              <a:t>Nahda</a:t>
            </a:r>
            <a:r>
              <a:rPr lang="en-GB" sz="1600" dirty="0"/>
              <a:t> (renaissance/revival) movement in the 19</a:t>
            </a:r>
            <a:r>
              <a:rPr lang="en-GB" sz="1600" baseline="30000" dirty="0"/>
              <a:t>th</a:t>
            </a:r>
            <a:r>
              <a:rPr lang="en-GB" sz="1600" dirty="0"/>
              <a:t> century </a:t>
            </a:r>
          </a:p>
        </p:txBody>
      </p:sp>
    </p:spTree>
    <p:extLst>
      <p:ext uri="{BB962C8B-B14F-4D97-AF65-F5344CB8AC3E}">
        <p14:creationId xmlns:p14="http://schemas.microsoft.com/office/powerpoint/2010/main" val="26967334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74637"/>
            <a:ext cx="3894667" cy="2279525"/>
          </a:xfrm>
        </p:spPr>
        <p:txBody>
          <a:bodyPr/>
          <a:lstStyle/>
          <a:p>
            <a:r>
              <a:rPr lang="en-GB" sz="3000" dirty="0"/>
              <a:t>The Euro-Arab Cultural </a:t>
            </a:r>
            <a:r>
              <a:rPr lang="en-GB" sz="3000" dirty="0" smtClean="0"/>
              <a:t>Encounter and the </a:t>
            </a:r>
            <a:r>
              <a:rPr lang="en-GB" sz="3000" i="1" dirty="0" err="1" smtClean="0"/>
              <a:t>Nahda</a:t>
            </a:r>
            <a:endParaRPr lang="en-GB" sz="3000" dirty="0"/>
          </a:p>
        </p:txBody>
      </p:sp>
      <p:sp>
        <p:nvSpPr>
          <p:cNvPr id="3" name="Content Placeholder 2"/>
          <p:cNvSpPr>
            <a:spLocks noGrp="1"/>
          </p:cNvSpPr>
          <p:nvPr>
            <p:ph idx="1"/>
          </p:nvPr>
        </p:nvSpPr>
        <p:spPr>
          <a:xfrm>
            <a:off x="157181" y="3241114"/>
            <a:ext cx="8314267" cy="3295809"/>
          </a:xfrm>
        </p:spPr>
        <p:txBody>
          <a:bodyPr>
            <a:normAutofit/>
          </a:bodyPr>
          <a:lstStyle/>
          <a:p>
            <a:pPr>
              <a:lnSpc>
                <a:spcPct val="130000"/>
              </a:lnSpc>
            </a:pPr>
            <a:r>
              <a:rPr lang="en-GB" sz="2000" dirty="0" smtClean="0"/>
              <a:t>Arab </a:t>
            </a:r>
            <a:r>
              <a:rPr lang="en-GB" sz="2000" dirty="0"/>
              <a:t>scholars ‘</a:t>
            </a:r>
            <a:r>
              <a:rPr lang="en-GB" sz="2000" b="1" dirty="0"/>
              <a:t>rediscovered</a:t>
            </a:r>
            <a:r>
              <a:rPr lang="en-GB" sz="2000" dirty="0"/>
              <a:t>’ Europe and its cultural worth and aspired to </a:t>
            </a:r>
            <a:r>
              <a:rPr lang="en-GB" sz="2000" b="1" dirty="0"/>
              <a:t>emulate scholarly European achievement </a:t>
            </a:r>
          </a:p>
          <a:p>
            <a:pPr>
              <a:lnSpc>
                <a:spcPct val="130000"/>
              </a:lnSpc>
            </a:pPr>
            <a:r>
              <a:rPr lang="en-GB" sz="2000" b="1" dirty="0"/>
              <a:t>Translations</a:t>
            </a:r>
            <a:r>
              <a:rPr lang="en-GB" sz="2000" dirty="0"/>
              <a:t> of European works aroused Arab scholars’ interest in </a:t>
            </a:r>
            <a:r>
              <a:rPr lang="en-GB" sz="2000" b="1" dirty="0"/>
              <a:t>modern European ideas</a:t>
            </a:r>
            <a:r>
              <a:rPr lang="en-GB" sz="2000" dirty="0"/>
              <a:t> (democracy, nationalism, science, philosophy, literature)</a:t>
            </a:r>
          </a:p>
          <a:p>
            <a:pPr lvl="0">
              <a:lnSpc>
                <a:spcPct val="130000"/>
              </a:lnSpc>
            </a:pPr>
            <a:r>
              <a:rPr lang="en-GB" sz="2000" dirty="0"/>
              <a:t>‘[…] the works of western orientalists began to be translated into Arabic. […] </a:t>
            </a:r>
            <a:r>
              <a:rPr lang="en-GB" sz="2000" b="1" dirty="0"/>
              <a:t>Thus Arabs not only viewed the West through western eyes but also began to view themselves through those same eyes.</a:t>
            </a:r>
            <a:r>
              <a:rPr lang="en-GB" sz="2000" dirty="0"/>
              <a:t>’ (Abu-</a:t>
            </a:r>
            <a:r>
              <a:rPr lang="en-GB" sz="2000" dirty="0" err="1"/>
              <a:t>Lughod</a:t>
            </a:r>
            <a:r>
              <a:rPr lang="en-GB" sz="2000" dirty="0"/>
              <a:t>, p. 76</a:t>
            </a:r>
            <a:r>
              <a:rPr lang="en-GB" sz="2000" dirty="0" smtClean="0"/>
              <a:t>)</a:t>
            </a:r>
            <a:endParaRPr lang="en-GB" sz="2000" dirty="0"/>
          </a:p>
        </p:txBody>
      </p:sp>
      <p:pic>
        <p:nvPicPr>
          <p:cNvPr id="4" name="Picture 3" descr="Muhammad_Ali_Dynasty_portrai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353" y="1"/>
            <a:ext cx="5033648" cy="2912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3698271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959</TotalTime>
  <Words>1748</Words>
  <Application>Microsoft Macintosh PowerPoint</Application>
  <PresentationFormat>On-screen Show (4:3)</PresentationFormat>
  <Paragraphs>97</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Adjacency</vt:lpstr>
      <vt:lpstr>Writing and Writing Back:   The Transcultural Oeuvres of Sir Richard Burton, T.E. Lawrence and Kahlil Gibran </vt:lpstr>
      <vt:lpstr>Lecture Structure </vt:lpstr>
      <vt:lpstr>Travel Writing </vt:lpstr>
      <vt:lpstr>Worldwide Tradition </vt:lpstr>
      <vt:lpstr>Orientalism</vt:lpstr>
      <vt:lpstr>Orientalism: curiosity, fantasy and imperialism </vt:lpstr>
      <vt:lpstr>The Arab World in the 19th and Early 20th Centuries</vt:lpstr>
      <vt:lpstr>Napoleon’s Occupation of Egypt (1798-1801): </vt:lpstr>
      <vt:lpstr>The Euro-Arab Cultural Encounter and the Nahda</vt:lpstr>
      <vt:lpstr>Orientalism and Sexuality</vt:lpstr>
      <vt:lpstr>Orientalist Literature </vt:lpstr>
      <vt:lpstr>PowerPoint Presentation</vt:lpstr>
      <vt:lpstr>Abd al-Rahman al-Jabarati and French Morals </vt:lpstr>
      <vt:lpstr>‘A different type of sexuality’</vt:lpstr>
      <vt:lpstr>The Arabian Nights </vt:lpstr>
      <vt:lpstr>The Arabian Nights in European Translation </vt:lpstr>
      <vt:lpstr>Sir Richard Burton (1921-1890)</vt:lpstr>
      <vt:lpstr>Sir Richard Burton’s ‘Plain &amp; Literal Translation’ (1885-86)</vt:lpstr>
      <vt:lpstr>Khalil Sarkis’s Version of The Arabian Nights </vt:lpstr>
      <vt:lpstr>The Book as a Metaphor</vt:lpstr>
      <vt:lpstr>T.E. Lawrence (1888-1935)</vt:lpstr>
      <vt:lpstr>The Orient as a platform of ‘wish fulfilment’</vt:lpstr>
      <vt:lpstr>Chivalry, Fantasy and the Homoerotic </vt:lpstr>
      <vt:lpstr>Khalil Gibran (1883-1931)</vt:lpstr>
      <vt:lpstr>Gibran’s Bilingual Oeuvre  </vt:lpstr>
      <vt:lpstr>Gibran, the Artist </vt:lpstr>
      <vt:lpstr>Culture: Collective Human Enterprise </vt:lpstr>
      <vt:lpstr>The Arabian Nights: 1001 Nights</vt:lpstr>
      <vt:lpstr>PowerPoint Presentation</vt:lpstr>
    </vt:vector>
  </TitlesOfParts>
  <Company>University of Sussex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Transcultural Writing between East and West </dc:title>
  <dc:creator>Feras Alkabani</dc:creator>
  <cp:lastModifiedBy>Feras Alkabani</cp:lastModifiedBy>
  <cp:revision>77</cp:revision>
  <dcterms:created xsi:type="dcterms:W3CDTF">2017-02-25T11:28:19Z</dcterms:created>
  <dcterms:modified xsi:type="dcterms:W3CDTF">2017-05-23T08:29:25Z</dcterms:modified>
</cp:coreProperties>
</file>