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22"/>
  </p:handoutMasterIdLst>
  <p:sldIdLst>
    <p:sldId id="256" r:id="rId2"/>
    <p:sldId id="257" r:id="rId3"/>
    <p:sldId id="287" r:id="rId4"/>
    <p:sldId id="263" r:id="rId5"/>
    <p:sldId id="264" r:id="rId6"/>
    <p:sldId id="265" r:id="rId7"/>
    <p:sldId id="267" r:id="rId8"/>
    <p:sldId id="269" r:id="rId9"/>
    <p:sldId id="285" r:id="rId10"/>
    <p:sldId id="288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83" r:id="rId19"/>
    <p:sldId id="284" r:id="rId20"/>
    <p:sldId id="260" r:id="rId21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536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3"/>
    <p:restoredTop sz="94619"/>
  </p:normalViewPr>
  <p:slideViewPr>
    <p:cSldViewPr snapToGrid="0" snapToObjects="1">
      <p:cViewPr varScale="1">
        <p:scale>
          <a:sx n="96" d="100"/>
          <a:sy n="96" d="100"/>
        </p:scale>
        <p:origin x="2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503934-75B2-B843-9E27-87DDAC0D27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63C95-F355-0648-B54B-59AC9BDA30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863A1-849D-CF4C-8C91-2C7E44D59380}" type="datetimeFigureOut">
              <a:rPr lang="en-US" smtClean="0"/>
              <a:t>7/13/19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2066A-430F-0844-B9E1-50271ACEB6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8DA14-1D64-9143-BF75-D1D527F774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B787-40A6-1E42-93F1-29524035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9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3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6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7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0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3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2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0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3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4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5539-332E-6F4C-8796-514E06973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624447" cy="3255264"/>
          </a:xfrm>
        </p:spPr>
        <p:txBody>
          <a:bodyPr/>
          <a:lstStyle/>
          <a:p>
            <a:r>
              <a:rPr lang="en-US" dirty="0"/>
              <a:t>Linguistic observations of social change:</a:t>
            </a:r>
            <a:br>
              <a:rPr lang="en-US" dirty="0"/>
            </a:br>
            <a:r>
              <a:rPr lang="en-US" sz="3400" dirty="0"/>
              <a:t>Lesbian identities in New Zealand</a:t>
            </a:r>
            <a:br>
              <a:rPr lang="en-US" sz="3200" dirty="0"/>
            </a:br>
            <a:r>
              <a:rPr lang="en-US" sz="3200" dirty="0"/>
              <a:t>			</a:t>
            </a:r>
            <a:r>
              <a:rPr lang="en-US" sz="2000" dirty="0"/>
              <a:t>Lavender </a:t>
            </a:r>
            <a:r>
              <a:rPr lang="en-US" sz="2000" dirty="0" err="1"/>
              <a:t>Langauges</a:t>
            </a:r>
            <a:r>
              <a:rPr lang="en-US" sz="2000" dirty="0"/>
              <a:t> 26 – </a:t>
            </a:r>
            <a:r>
              <a:rPr lang="en-US" sz="2000" dirty="0" err="1"/>
              <a:t>Göteborg</a:t>
            </a:r>
            <a:r>
              <a:rPr lang="en-US" sz="2000" dirty="0"/>
              <a:t>, 2-5 May 2019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E8EED-0B0E-0146-AC81-B6CC0D0E5B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Evan Hazenberg, University of Sussex</a:t>
            </a:r>
          </a:p>
          <a:p>
            <a:r>
              <a:rPr lang="en-US" dirty="0" err="1"/>
              <a:t>E.Hazenberg@sussex.ac.uk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2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BB08-79C7-CB4F-8D39-5FF5F2DE8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NZE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ADBF4-E42E-4C42-890D-F207DB3C1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NZE vowels undergoing change(s)</a:t>
            </a:r>
          </a:p>
          <a:p>
            <a:pPr lvl="1"/>
            <a:r>
              <a:rPr lang="en-US" sz="2600" dirty="0"/>
              <a:t>Labovian sound change – gender relevant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FOOT</a:t>
            </a:r>
          </a:p>
          <a:p>
            <a:pPr lvl="1"/>
            <a:r>
              <a:rPr lang="en-US" sz="2600" dirty="0"/>
              <a:t>has been fronting for some time (Bauer &amp; Warren 2004; Warren 2004)</a:t>
            </a:r>
          </a:p>
          <a:p>
            <a:pPr marL="50292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dirty="0"/>
              <a:t>DRESS and TRAP</a:t>
            </a:r>
          </a:p>
          <a:p>
            <a:pPr lvl="1"/>
            <a:r>
              <a:rPr lang="en-US" sz="2600" dirty="0"/>
              <a:t>involved in a push chain (e.g. </a:t>
            </a:r>
            <a:r>
              <a:rPr lang="en-US" sz="2600" dirty="0" err="1"/>
              <a:t>Langstrof</a:t>
            </a:r>
            <a:r>
              <a:rPr lang="en-US" sz="2600" dirty="0"/>
              <a:t> 2006; Maclagan &amp; Hay 2004; Gordon et al. 2004)</a:t>
            </a:r>
          </a:p>
          <a:p>
            <a:pPr lvl="2"/>
            <a:r>
              <a:rPr lang="en-US" sz="2400" dirty="0"/>
              <a:t>but not stigmatized (Maclagan et al. 1999)</a:t>
            </a:r>
          </a:p>
        </p:txBody>
      </p:sp>
    </p:spTree>
    <p:extLst>
      <p:ext uri="{BB962C8B-B14F-4D97-AF65-F5344CB8AC3E}">
        <p14:creationId xmlns:p14="http://schemas.microsoft.com/office/powerpoint/2010/main" val="2375558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C6A1-F946-2347-8BF3-53C65107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87E5C-DC77-A044-9060-C6F3EDA23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vowels automatically extracted and measured using FAVE (</a:t>
            </a:r>
            <a:r>
              <a:rPr lang="en-US" sz="2800" dirty="0" err="1"/>
              <a:t>Rosenfelder</a:t>
            </a:r>
            <a:r>
              <a:rPr lang="en-US" sz="2800" dirty="0"/>
              <a:t> et al. 2011)</a:t>
            </a:r>
          </a:p>
          <a:p>
            <a:pPr lvl="1"/>
            <a:r>
              <a:rPr lang="en-US" sz="2400" dirty="0" err="1"/>
              <a:t>Lobanov</a:t>
            </a:r>
            <a:r>
              <a:rPr lang="en-US" sz="2400" dirty="0"/>
              <a:t>-normalized within FAVE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800" dirty="0"/>
              <a:t>multivariate analysis – </a:t>
            </a:r>
            <a:r>
              <a:rPr lang="en-US" sz="2800" dirty="0" err="1"/>
              <a:t>Rbrul</a:t>
            </a:r>
            <a:r>
              <a:rPr lang="en-US" sz="2800" dirty="0"/>
              <a:t> (Johnson 2009)</a:t>
            </a:r>
          </a:p>
          <a:p>
            <a:pPr lvl="1"/>
            <a:r>
              <a:rPr lang="en-US" sz="2600" dirty="0"/>
              <a:t>not overestimate social factors</a:t>
            </a:r>
          </a:p>
          <a:p>
            <a:pPr lvl="1"/>
            <a:r>
              <a:rPr lang="en-US" sz="2600" dirty="0"/>
              <a:t>ran with single, paired, and three-way interactions of social factors</a:t>
            </a:r>
          </a:p>
          <a:p>
            <a:pPr lvl="2"/>
            <a:r>
              <a:rPr lang="en-US" sz="2400" dirty="0"/>
              <a:t>age (o/y)</a:t>
            </a:r>
          </a:p>
          <a:p>
            <a:pPr lvl="2"/>
            <a:r>
              <a:rPr lang="en-US" sz="2400" dirty="0"/>
              <a:t>identity (q/s/t)</a:t>
            </a:r>
          </a:p>
          <a:p>
            <a:pPr lvl="2"/>
            <a:r>
              <a:rPr lang="en-US" sz="2400" dirty="0"/>
              <a:t>gender (m/w)</a:t>
            </a:r>
            <a:endParaRPr lang="en-US" sz="2800" i="1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42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37CDF1-1B8F-E044-B4E5-B47085CFDA98}"/>
              </a:ext>
            </a:extLst>
          </p:cNvPr>
          <p:cNvSpPr/>
          <p:nvPr/>
        </p:nvSpPr>
        <p:spPr>
          <a:xfrm>
            <a:off x="1726660" y="537210"/>
            <a:ext cx="1919510" cy="5759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23C6A1-F946-2347-8BF3-53C65107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89" y="1123837"/>
            <a:ext cx="2947482" cy="4601183"/>
          </a:xfrm>
        </p:spPr>
        <p:txBody>
          <a:bodyPr/>
          <a:lstStyle/>
          <a:p>
            <a:r>
              <a:rPr lang="en-US" dirty="0"/>
              <a:t>FOOT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BDE9F-D7DD-5B44-BCB2-F17FC969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520" y="1335899"/>
            <a:ext cx="5142770" cy="4723523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11C3B64-A2D2-834C-908F-52C30FB2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18741"/>
              </p:ext>
            </p:extLst>
          </p:nvPr>
        </p:nvGraphicFramePr>
        <p:xfrm>
          <a:off x="6949440" y="1933954"/>
          <a:ext cx="4709161" cy="3083817"/>
        </p:xfrm>
        <a:graphic>
          <a:graphicData uri="http://schemas.openxmlformats.org/drawingml/2006/table">
            <a:tbl>
              <a:tblPr firstRow="1" firstCol="1" bandRow="1"/>
              <a:tblGrid>
                <a:gridCol w="767091">
                  <a:extLst>
                    <a:ext uri="{9D8B030D-6E8A-4147-A177-3AD203B41FA5}">
                      <a16:colId xmlns:a16="http://schemas.microsoft.com/office/drawing/2014/main" val="3113177638"/>
                    </a:ext>
                  </a:extLst>
                </a:gridCol>
                <a:gridCol w="985710">
                  <a:extLst>
                    <a:ext uri="{9D8B030D-6E8A-4147-A177-3AD203B41FA5}">
                      <a16:colId xmlns:a16="http://schemas.microsoft.com/office/drawing/2014/main" val="313367107"/>
                    </a:ext>
                  </a:extLst>
                </a:gridCol>
                <a:gridCol w="656626">
                  <a:extLst>
                    <a:ext uri="{9D8B030D-6E8A-4147-A177-3AD203B41FA5}">
                      <a16:colId xmlns:a16="http://schemas.microsoft.com/office/drawing/2014/main" val="2313870961"/>
                    </a:ext>
                  </a:extLst>
                </a:gridCol>
                <a:gridCol w="766321">
                  <a:extLst>
                    <a:ext uri="{9D8B030D-6E8A-4147-A177-3AD203B41FA5}">
                      <a16:colId xmlns:a16="http://schemas.microsoft.com/office/drawing/2014/main" val="225973932"/>
                    </a:ext>
                  </a:extLst>
                </a:gridCol>
                <a:gridCol w="740828">
                  <a:extLst>
                    <a:ext uri="{9D8B030D-6E8A-4147-A177-3AD203B41FA5}">
                      <a16:colId xmlns:a16="http://schemas.microsoft.com/office/drawing/2014/main" val="3557665934"/>
                    </a:ext>
                  </a:extLst>
                </a:gridCol>
                <a:gridCol w="792585">
                  <a:extLst>
                    <a:ext uri="{9D8B030D-6E8A-4147-A177-3AD203B41FA5}">
                      <a16:colId xmlns:a16="http://schemas.microsoft.com/office/drawing/2014/main" val="830803261"/>
                    </a:ext>
                  </a:extLst>
                </a:gridCol>
              </a:tblGrid>
              <a:tr h="462986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1: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Multivariate analysis of FOOT [F2]  (social factors only) - organised by age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306054"/>
                  </a:ext>
                </a:extLst>
              </a:tr>
              <a:tr h="396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Younger speakers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Older speakers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225475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ytw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-133.357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1091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-91.988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20997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ysm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-9.545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1297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otw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-80.088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1232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474678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ytm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13.320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1295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oqm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-39.740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744515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yqm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74.081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1371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9.368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1349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340592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yqw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79.097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1358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oqw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34.133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89719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ysw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144.719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1504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934592"/>
                  </a:ext>
                </a:extLst>
              </a:tr>
              <a:tr h="23149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278.076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126.121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933513"/>
                  </a:ext>
                </a:extLst>
              </a:tr>
              <a:tr h="20669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 overall:  278.076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 p=0.015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487850"/>
                  </a:ext>
                </a:extLst>
              </a:tr>
              <a:tr h="396845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Also retained as significant in model: 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Following segment (p&lt;0.001)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338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10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37CDF1-1B8F-E044-B4E5-B47085CFDA98}"/>
              </a:ext>
            </a:extLst>
          </p:cNvPr>
          <p:cNvSpPr/>
          <p:nvPr/>
        </p:nvSpPr>
        <p:spPr>
          <a:xfrm>
            <a:off x="1726660" y="537210"/>
            <a:ext cx="1919510" cy="5759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23C6A1-F946-2347-8BF3-53C65107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89" y="1123837"/>
            <a:ext cx="2947482" cy="4601183"/>
          </a:xfrm>
        </p:spPr>
        <p:txBody>
          <a:bodyPr/>
          <a:lstStyle/>
          <a:p>
            <a:r>
              <a:rPr lang="en-US" dirty="0"/>
              <a:t>DRESS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AED818-5403-BA4D-8871-81BABFF29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29853"/>
              </p:ext>
            </p:extLst>
          </p:nvPr>
        </p:nvGraphicFramePr>
        <p:xfrm>
          <a:off x="6926580" y="1940242"/>
          <a:ext cx="4674871" cy="3260408"/>
        </p:xfrm>
        <a:graphic>
          <a:graphicData uri="http://schemas.openxmlformats.org/drawingml/2006/table">
            <a:tbl>
              <a:tblPr firstRow="1" firstCol="1" bandRow="1"/>
              <a:tblGrid>
                <a:gridCol w="847455">
                  <a:extLst>
                    <a:ext uri="{9D8B030D-6E8A-4147-A177-3AD203B41FA5}">
                      <a16:colId xmlns:a16="http://schemas.microsoft.com/office/drawing/2014/main" val="2671892821"/>
                    </a:ext>
                  </a:extLst>
                </a:gridCol>
                <a:gridCol w="763480">
                  <a:extLst>
                    <a:ext uri="{9D8B030D-6E8A-4147-A177-3AD203B41FA5}">
                      <a16:colId xmlns:a16="http://schemas.microsoft.com/office/drawing/2014/main" val="224234674"/>
                    </a:ext>
                  </a:extLst>
                </a:gridCol>
                <a:gridCol w="656393">
                  <a:extLst>
                    <a:ext uri="{9D8B030D-6E8A-4147-A177-3AD203B41FA5}">
                      <a16:colId xmlns:a16="http://schemas.microsoft.com/office/drawing/2014/main" val="3652711350"/>
                    </a:ext>
                  </a:extLst>
                </a:gridCol>
                <a:gridCol w="878272">
                  <a:extLst>
                    <a:ext uri="{9D8B030D-6E8A-4147-A177-3AD203B41FA5}">
                      <a16:colId xmlns:a16="http://schemas.microsoft.com/office/drawing/2014/main" val="417479928"/>
                    </a:ext>
                  </a:extLst>
                </a:gridCol>
                <a:gridCol w="701076">
                  <a:extLst>
                    <a:ext uri="{9D8B030D-6E8A-4147-A177-3AD203B41FA5}">
                      <a16:colId xmlns:a16="http://schemas.microsoft.com/office/drawing/2014/main" val="2238047770"/>
                    </a:ext>
                  </a:extLst>
                </a:gridCol>
                <a:gridCol w="828195">
                  <a:extLst>
                    <a:ext uri="{9D8B030D-6E8A-4147-A177-3AD203B41FA5}">
                      <a16:colId xmlns:a16="http://schemas.microsoft.com/office/drawing/2014/main" val="76754476"/>
                    </a:ext>
                  </a:extLst>
                </a:gridCol>
              </a:tblGrid>
              <a:tr h="461067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2: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Multivariate analysis of DRESS [ED]  (social factors only), organised by age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23354"/>
                  </a:ext>
                </a:extLst>
              </a:tr>
              <a:tr h="395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Younger speakers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Older speakers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006297"/>
                  </a:ext>
                </a:extLst>
              </a:tr>
              <a:tr h="23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ytm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-43.131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-51.208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915591"/>
                  </a:ext>
                </a:extLst>
              </a:tr>
              <a:tr h="23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ytw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-34.933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otw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-45.871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62932"/>
                  </a:ext>
                </a:extLst>
              </a:tr>
              <a:tr h="23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yqm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8.004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-39.743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976102"/>
                  </a:ext>
                </a:extLst>
              </a:tr>
              <a:tr h="23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ysm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19.976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oqm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27.763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686434"/>
                  </a:ext>
                </a:extLst>
              </a:tr>
              <a:tr h="23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yqw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31.536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oqw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42.235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37805"/>
                  </a:ext>
                </a:extLst>
              </a:tr>
              <a:tr h="23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ysw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85.552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122343"/>
                  </a:ext>
                </a:extLst>
              </a:tr>
              <a:tr h="230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128.683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93.443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292923"/>
                  </a:ext>
                </a:extLst>
              </a:tr>
              <a:tr h="19760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 overall:  136.760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 p=0.006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02523"/>
                  </a:ext>
                </a:extLst>
              </a:tr>
              <a:tr h="592801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Also retained as significant in model: 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Following segment (p&lt;0.001)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Preceding segment (p&lt;0.001)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1706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C7F81C5-65C4-E246-A5BE-3CFBA1A85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950" y="1345441"/>
            <a:ext cx="5039900" cy="466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9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37CDF1-1B8F-E044-B4E5-B47085CFDA98}"/>
              </a:ext>
            </a:extLst>
          </p:cNvPr>
          <p:cNvSpPr/>
          <p:nvPr/>
        </p:nvSpPr>
        <p:spPr>
          <a:xfrm>
            <a:off x="1726660" y="537210"/>
            <a:ext cx="1919510" cy="5759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23C6A1-F946-2347-8BF3-53C65107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89" y="1123837"/>
            <a:ext cx="2947482" cy="4601183"/>
          </a:xfrm>
        </p:spPr>
        <p:txBody>
          <a:bodyPr/>
          <a:lstStyle/>
          <a:p>
            <a:r>
              <a:rPr lang="en-US" dirty="0"/>
              <a:t>TRAP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406772-052C-5446-A730-6113C6082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835406"/>
              </p:ext>
            </p:extLst>
          </p:nvPr>
        </p:nvGraphicFramePr>
        <p:xfrm>
          <a:off x="6995160" y="1865947"/>
          <a:ext cx="4652009" cy="3310433"/>
        </p:xfrm>
        <a:graphic>
          <a:graphicData uri="http://schemas.openxmlformats.org/drawingml/2006/table">
            <a:tbl>
              <a:tblPr firstRow="1" firstCol="1" bandRow="1"/>
              <a:tblGrid>
                <a:gridCol w="757782">
                  <a:extLst>
                    <a:ext uri="{9D8B030D-6E8A-4147-A177-3AD203B41FA5}">
                      <a16:colId xmlns:a16="http://schemas.microsoft.com/office/drawing/2014/main" val="3456128928"/>
                    </a:ext>
                  </a:extLst>
                </a:gridCol>
                <a:gridCol w="973748">
                  <a:extLst>
                    <a:ext uri="{9D8B030D-6E8A-4147-A177-3AD203B41FA5}">
                      <a16:colId xmlns:a16="http://schemas.microsoft.com/office/drawing/2014/main" val="3824419154"/>
                    </a:ext>
                  </a:extLst>
                </a:gridCol>
                <a:gridCol w="648656">
                  <a:extLst>
                    <a:ext uri="{9D8B030D-6E8A-4147-A177-3AD203B41FA5}">
                      <a16:colId xmlns:a16="http://schemas.microsoft.com/office/drawing/2014/main" val="3723082549"/>
                    </a:ext>
                  </a:extLst>
                </a:gridCol>
                <a:gridCol w="757020">
                  <a:extLst>
                    <a:ext uri="{9D8B030D-6E8A-4147-A177-3AD203B41FA5}">
                      <a16:colId xmlns:a16="http://schemas.microsoft.com/office/drawing/2014/main" val="3229689282"/>
                    </a:ext>
                  </a:extLst>
                </a:gridCol>
                <a:gridCol w="839438">
                  <a:extLst>
                    <a:ext uri="{9D8B030D-6E8A-4147-A177-3AD203B41FA5}">
                      <a16:colId xmlns:a16="http://schemas.microsoft.com/office/drawing/2014/main" val="2529238229"/>
                    </a:ext>
                  </a:extLst>
                </a:gridCol>
                <a:gridCol w="675365">
                  <a:extLst>
                    <a:ext uri="{9D8B030D-6E8A-4147-A177-3AD203B41FA5}">
                      <a16:colId xmlns:a16="http://schemas.microsoft.com/office/drawing/2014/main" val="3615651000"/>
                    </a:ext>
                  </a:extLst>
                </a:gridCol>
              </a:tblGrid>
              <a:tr h="456050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3: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Multivariate analysis of TRAP [ED]  (social factors only) - organised by age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81216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Younger speakers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Older speakers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791898"/>
                  </a:ext>
                </a:extLst>
              </a:tr>
              <a:tr h="24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ytm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53.279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617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73.971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627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931552"/>
                  </a:ext>
                </a:extLst>
              </a:tr>
              <a:tr h="24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yqw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2.175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oqm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47.819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586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305901"/>
                  </a:ext>
                </a:extLst>
              </a:tr>
              <a:tr h="24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ysw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-8.369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536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29.205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702667"/>
                  </a:ext>
                </a:extLst>
              </a:tr>
              <a:tr h="24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yqm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-44.269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otw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17.472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93612"/>
                  </a:ext>
                </a:extLst>
              </a:tr>
              <a:tr h="24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ysm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-50.864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oqw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-25.559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413914"/>
                  </a:ext>
                </a:extLst>
              </a:tr>
              <a:tr h="240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ytw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-94.861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012275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148.14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99.530</a:t>
                      </a:r>
                      <a:endParaRPr lang="en-GB" sz="16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640691"/>
                  </a:ext>
                </a:extLst>
              </a:tr>
              <a:tr h="203594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 overall:  168.832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 p=0.015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874023"/>
                  </a:ext>
                </a:extLst>
              </a:tr>
              <a:tr h="586350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Also retained as significant in model: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Preceding segment (p&lt;0.001)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Following segment (p&lt;0.001)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51481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FCC0D22-CA1F-7940-B6C7-B9EC2E830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380" y="1303019"/>
            <a:ext cx="5096035" cy="469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5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2560-12BC-7347-953E-0608A2E6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Vowels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A632DD-82C1-EF4A-A9FD-889939F24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42774"/>
              </p:ext>
            </p:extLst>
          </p:nvPr>
        </p:nvGraphicFramePr>
        <p:xfrm>
          <a:off x="3829051" y="1943100"/>
          <a:ext cx="6620516" cy="3027995"/>
        </p:xfrm>
        <a:graphic>
          <a:graphicData uri="http://schemas.openxmlformats.org/drawingml/2006/table">
            <a:tbl>
              <a:tblPr firstRow="1" firstCol="1" bandRow="1"/>
              <a:tblGrid>
                <a:gridCol w="561454">
                  <a:extLst>
                    <a:ext uri="{9D8B030D-6E8A-4147-A177-3AD203B41FA5}">
                      <a16:colId xmlns:a16="http://schemas.microsoft.com/office/drawing/2014/main" val="4108073408"/>
                    </a:ext>
                  </a:extLst>
                </a:gridCol>
                <a:gridCol w="569747">
                  <a:extLst>
                    <a:ext uri="{9D8B030D-6E8A-4147-A177-3AD203B41FA5}">
                      <a16:colId xmlns:a16="http://schemas.microsoft.com/office/drawing/2014/main" val="1073328510"/>
                    </a:ext>
                  </a:extLst>
                </a:gridCol>
                <a:gridCol w="598774">
                  <a:extLst>
                    <a:ext uri="{9D8B030D-6E8A-4147-A177-3AD203B41FA5}">
                      <a16:colId xmlns:a16="http://schemas.microsoft.com/office/drawing/2014/main" val="3529446807"/>
                    </a:ext>
                  </a:extLst>
                </a:gridCol>
                <a:gridCol w="589651">
                  <a:extLst>
                    <a:ext uri="{9D8B030D-6E8A-4147-A177-3AD203B41FA5}">
                      <a16:colId xmlns:a16="http://schemas.microsoft.com/office/drawing/2014/main" val="122724086"/>
                    </a:ext>
                  </a:extLst>
                </a:gridCol>
                <a:gridCol w="618678">
                  <a:extLst>
                    <a:ext uri="{9D8B030D-6E8A-4147-A177-3AD203B41FA5}">
                      <a16:colId xmlns:a16="http://schemas.microsoft.com/office/drawing/2014/main" val="1176637051"/>
                    </a:ext>
                  </a:extLst>
                </a:gridCol>
                <a:gridCol w="613702">
                  <a:extLst>
                    <a:ext uri="{9D8B030D-6E8A-4147-A177-3AD203B41FA5}">
                      <a16:colId xmlns:a16="http://schemas.microsoft.com/office/drawing/2014/main" val="287151062"/>
                    </a:ext>
                  </a:extLst>
                </a:gridCol>
                <a:gridCol w="613702">
                  <a:extLst>
                    <a:ext uri="{9D8B030D-6E8A-4147-A177-3AD203B41FA5}">
                      <a16:colId xmlns:a16="http://schemas.microsoft.com/office/drawing/2014/main" val="2909040641"/>
                    </a:ext>
                  </a:extLst>
                </a:gridCol>
                <a:gridCol w="613702">
                  <a:extLst>
                    <a:ext uri="{9D8B030D-6E8A-4147-A177-3AD203B41FA5}">
                      <a16:colId xmlns:a16="http://schemas.microsoft.com/office/drawing/2014/main" val="4223561612"/>
                    </a:ext>
                  </a:extLst>
                </a:gridCol>
                <a:gridCol w="613702">
                  <a:extLst>
                    <a:ext uri="{9D8B030D-6E8A-4147-A177-3AD203B41FA5}">
                      <a16:colId xmlns:a16="http://schemas.microsoft.com/office/drawing/2014/main" val="2744764362"/>
                    </a:ext>
                  </a:extLst>
                </a:gridCol>
                <a:gridCol w="613702">
                  <a:extLst>
                    <a:ext uri="{9D8B030D-6E8A-4147-A177-3AD203B41FA5}">
                      <a16:colId xmlns:a16="http://schemas.microsoft.com/office/drawing/2014/main" val="1390355820"/>
                    </a:ext>
                  </a:extLst>
                </a:gridCol>
                <a:gridCol w="613702">
                  <a:extLst>
                    <a:ext uri="{9D8B030D-6E8A-4147-A177-3AD203B41FA5}">
                      <a16:colId xmlns:a16="http://schemas.microsoft.com/office/drawing/2014/main" val="750860682"/>
                    </a:ext>
                  </a:extLst>
                </a:gridCol>
              </a:tblGrid>
              <a:tr h="254989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Table 4: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  Index of Similarity for NZE Vowel Space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362532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ytw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ytm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ysw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ysm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yqw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yqm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otw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osw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osm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oqw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011744"/>
                  </a:ext>
                </a:extLst>
              </a:tr>
              <a:tr h="223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oqm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8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8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9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004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10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004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44363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oqw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897942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osm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C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319176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osw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641365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otw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8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Legend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103900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yqm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9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004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1-2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C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246232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yqw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9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004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8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3-4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62999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ysm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5-6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16287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ysw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56F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7-8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0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08577"/>
                  </a:ext>
                </a:extLst>
              </a:tr>
              <a:tr h="25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ytm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8F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9-10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4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461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71660EA-C1E7-644B-8C82-A98061117704}"/>
              </a:ext>
            </a:extLst>
          </p:cNvPr>
          <p:cNvSpPr/>
          <p:nvPr/>
        </p:nvSpPr>
        <p:spPr>
          <a:xfrm>
            <a:off x="5497830" y="3886200"/>
            <a:ext cx="685800" cy="365760"/>
          </a:xfrm>
          <a:prstGeom prst="rect">
            <a:avLst/>
          </a:prstGeom>
          <a:noFill/>
          <a:ln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EFB00D-DFDE-E74E-AD3A-FF695E5C108E}"/>
              </a:ext>
            </a:extLst>
          </p:cNvPr>
          <p:cNvSpPr/>
          <p:nvPr/>
        </p:nvSpPr>
        <p:spPr>
          <a:xfrm>
            <a:off x="8564880" y="2609850"/>
            <a:ext cx="685800" cy="365760"/>
          </a:xfrm>
          <a:prstGeom prst="rect">
            <a:avLst/>
          </a:prstGeom>
          <a:noFill/>
          <a:ln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820AF-9E06-F342-A2A2-403650E3F0DF}"/>
              </a:ext>
            </a:extLst>
          </p:cNvPr>
          <p:cNvSpPr/>
          <p:nvPr/>
        </p:nvSpPr>
        <p:spPr>
          <a:xfrm>
            <a:off x="5497830" y="3125627"/>
            <a:ext cx="685800" cy="365760"/>
          </a:xfrm>
          <a:prstGeom prst="rect">
            <a:avLst/>
          </a:prstGeom>
          <a:noFill/>
          <a:ln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F35431-68E0-7F4F-98A1-FDD1B0EB20DA}"/>
              </a:ext>
            </a:extLst>
          </p:cNvPr>
          <p:cNvSpPr/>
          <p:nvPr/>
        </p:nvSpPr>
        <p:spPr>
          <a:xfrm>
            <a:off x="6725913" y="2609850"/>
            <a:ext cx="685800" cy="365760"/>
          </a:xfrm>
          <a:prstGeom prst="rect">
            <a:avLst/>
          </a:prstGeom>
          <a:noFill/>
          <a:ln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9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BA90-CF88-5946-A82E-E65A8F4A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72FF5-9D33-4245-9EFB-FF73260EB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281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women generally have very similar vowel spaces within their age groups</a:t>
            </a:r>
          </a:p>
          <a:p>
            <a:pPr lvl="1"/>
            <a:r>
              <a:rPr lang="en-US" sz="2600" dirty="0"/>
              <a:t>differences between age groups – to be expected with a system undergoing change</a:t>
            </a:r>
          </a:p>
          <a:p>
            <a:pPr marL="0" indent="0">
              <a:buNone/>
            </a:pPr>
            <a:r>
              <a:rPr lang="en-US" sz="2800" dirty="0"/>
              <a:t>but there are three under-the-radar vowels that </a:t>
            </a:r>
            <a:r>
              <a:rPr lang="en-US" sz="2800" i="1" dirty="0"/>
              <a:t>do</a:t>
            </a:r>
            <a:r>
              <a:rPr lang="en-US" sz="2800" dirty="0"/>
              <a:t> show a difference in the older cohort</a:t>
            </a:r>
          </a:p>
          <a:p>
            <a:pPr lvl="1"/>
            <a:r>
              <a:rPr lang="en-US" sz="2600" dirty="0"/>
              <a:t>women maximally differentiated by sexuality</a:t>
            </a:r>
          </a:p>
          <a:p>
            <a:pPr lvl="2"/>
            <a:r>
              <a:rPr lang="en-US" sz="2400" dirty="0"/>
              <a:t>ANAE: small differences in otherwise similar systems can carry a lot of social meaning (Labov et al. 2006)</a:t>
            </a:r>
          </a:p>
          <a:p>
            <a:pPr lvl="1"/>
            <a:r>
              <a:rPr lang="en-US" sz="2600" dirty="0"/>
              <a:t>these differences </a:t>
            </a:r>
            <a:r>
              <a:rPr lang="en-US" sz="2600" dirty="0" err="1"/>
              <a:t>neutralised</a:t>
            </a:r>
            <a:r>
              <a:rPr lang="en-US" sz="2600" dirty="0"/>
              <a:t> within younger cohort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45024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7E528-1C93-734D-AA0A-D1DF08972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7492-18B4-E049-AF43-A91D95F9E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54380"/>
            <a:ext cx="7503582" cy="545211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000" dirty="0"/>
              <a:t>social distance:  who’s retreating from whom?</a:t>
            </a:r>
          </a:p>
          <a:p>
            <a:pPr lvl="1"/>
            <a:r>
              <a:rPr lang="en-US" sz="2600" dirty="0"/>
              <a:t>are older straight women distancing themselves from their lesbian peers, or vice versa?</a:t>
            </a:r>
          </a:p>
          <a:p>
            <a:pPr marL="0" indent="0">
              <a:buNone/>
            </a:pPr>
            <a:r>
              <a:rPr lang="en-US" sz="3000" dirty="0"/>
              <a:t>linguistic considerations</a:t>
            </a:r>
          </a:p>
          <a:p>
            <a:pPr lvl="1"/>
            <a:r>
              <a:rPr lang="en-US" sz="2600" dirty="0"/>
              <a:t>older lesbians are closer in vowel </a:t>
            </a:r>
            <a:r>
              <a:rPr lang="en-US" sz="2600" dirty="0" err="1"/>
              <a:t>realisation</a:t>
            </a:r>
            <a:r>
              <a:rPr lang="en-US" sz="2600" dirty="0"/>
              <a:t> to the younger groups – older straight women more ‘conservative’</a:t>
            </a:r>
          </a:p>
          <a:p>
            <a:pPr marL="0" indent="0">
              <a:buNone/>
            </a:pPr>
            <a:r>
              <a:rPr lang="en-US" sz="3000" dirty="0"/>
              <a:t>social considerations</a:t>
            </a:r>
          </a:p>
          <a:p>
            <a:pPr lvl="1"/>
            <a:r>
              <a:rPr lang="en-US" sz="2600" dirty="0"/>
              <a:t>generational difference in the centrality of sexuality to overall identity</a:t>
            </a:r>
          </a:p>
          <a:p>
            <a:pPr lvl="2"/>
            <a:r>
              <a:rPr lang="en-US" sz="2400" dirty="0"/>
              <a:t>younger – doesn’t matter</a:t>
            </a:r>
          </a:p>
          <a:p>
            <a:pPr lvl="2"/>
            <a:r>
              <a:rPr lang="en-US" sz="2400" dirty="0"/>
              <a:t>older – political stance with social consequences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340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3B0A-0EC1-A046-9BC0-F6D4AB1D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big(</a:t>
            </a:r>
            <a:r>
              <a:rPr lang="en-US" dirty="0" err="1"/>
              <a:t>ger</a:t>
            </a:r>
            <a:r>
              <a:rPr lang="en-US" dirty="0"/>
              <a:t>)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C5FB0-34FE-1645-962E-E2C16FE9B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34518"/>
            <a:ext cx="7315200" cy="586115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dirty="0"/>
              <a:t>sociophonetics and feminine sexuality</a:t>
            </a:r>
          </a:p>
          <a:p>
            <a:pPr lvl="1"/>
            <a:r>
              <a:rPr lang="en-US" sz="2800" dirty="0"/>
              <a:t>women can encode social information about sexuality/community using the same mechanisms that men do</a:t>
            </a:r>
          </a:p>
          <a:p>
            <a:pPr lvl="2"/>
            <a:r>
              <a:rPr lang="en-US" sz="2600" dirty="0"/>
              <a:t>harder to identify the linguistic forms when they’re below conscious awareness  </a:t>
            </a:r>
            <a:r>
              <a:rPr lang="en-US" sz="2600" dirty="0">
                <a:sym typeface="Wingdings" pitchFamily="2" charset="2"/>
              </a:rPr>
              <a:t></a:t>
            </a:r>
            <a:r>
              <a:rPr lang="en-US" sz="2600" dirty="0"/>
              <a:t> harder to stereotype socially </a:t>
            </a:r>
            <a:r>
              <a:rPr lang="en-US" sz="2600" dirty="0">
                <a:sym typeface="Wingdings" pitchFamily="2" charset="2"/>
              </a:rPr>
              <a:t> harder to know where to start looking</a:t>
            </a:r>
            <a:endParaRPr lang="en-US" sz="2600" dirty="0"/>
          </a:p>
          <a:p>
            <a:pPr lvl="1"/>
            <a:r>
              <a:rPr lang="en-US" sz="2800" dirty="0"/>
              <a:t>we need to rethink how we approach the linguistics of women’s sexuality </a:t>
            </a:r>
          </a:p>
          <a:p>
            <a:pPr lvl="2"/>
            <a:r>
              <a:rPr lang="en-US" sz="2600" dirty="0"/>
              <a:t>social focus on men means a lot of variation among women is going to be ‘invisible’</a:t>
            </a:r>
          </a:p>
          <a:p>
            <a:pPr lvl="2"/>
            <a:r>
              <a:rPr lang="en-US" sz="2600" dirty="0"/>
              <a:t>big-data methods mean we can see below-the-radar patterns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604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3B0A-0EC1-A046-9BC0-F6D4AB1D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big(</a:t>
            </a:r>
            <a:r>
              <a:rPr lang="en-US" dirty="0" err="1"/>
              <a:t>ger</a:t>
            </a:r>
            <a:r>
              <a:rPr lang="en-US" dirty="0"/>
              <a:t>)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C5FB0-34FE-1645-962E-E2C16FE9B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995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sociophonetics</a:t>
            </a:r>
            <a:r>
              <a:rPr lang="en-US" sz="3200" dirty="0"/>
              <a:t> and social change</a:t>
            </a:r>
          </a:p>
          <a:p>
            <a:pPr lvl="1"/>
            <a:r>
              <a:rPr lang="en-US" sz="2800" dirty="0"/>
              <a:t>when social changes move through a community rapidly, there can be equally rapid linguistic change</a:t>
            </a:r>
          </a:p>
          <a:p>
            <a:pPr lvl="2"/>
            <a:r>
              <a:rPr lang="en-US" sz="2600" dirty="0"/>
              <a:t>new forms &gt; old forms</a:t>
            </a:r>
          </a:p>
          <a:p>
            <a:pPr lvl="2"/>
            <a:r>
              <a:rPr lang="en-US" sz="2600" dirty="0"/>
              <a:t>associations of form-meaning shift</a:t>
            </a:r>
          </a:p>
          <a:p>
            <a:pPr lvl="1"/>
            <a:r>
              <a:rPr lang="en-US" sz="2800" dirty="0"/>
              <a:t>study of </a:t>
            </a:r>
            <a:r>
              <a:rPr lang="en-US" sz="2800" b="1" dirty="0"/>
              <a:t>language variation </a:t>
            </a:r>
            <a:r>
              <a:rPr lang="en-US" sz="2800" dirty="0"/>
              <a:t>can shed new light on these social changes</a:t>
            </a:r>
          </a:p>
          <a:p>
            <a:pPr lvl="2"/>
            <a:r>
              <a:rPr lang="en-US" sz="2600" dirty="0"/>
              <a:t>not only sexuality, but anything where there is a disruption to social structures and schema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25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AE18-B9E4-4A48-BC74-71B4B3BB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  <a:br>
              <a:rPr lang="en-US" dirty="0"/>
            </a:br>
            <a:r>
              <a:rPr lang="en-US" sz="3200" dirty="0"/>
              <a:t>Sexuality in sociophonetics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96E8E-14C5-1A4F-A896-DF53CEB4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09278"/>
            <a:ext cx="7315200" cy="57015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sociophonetics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productive level of linguistic system for identity work</a:t>
            </a:r>
          </a:p>
          <a:p>
            <a:pPr lvl="1"/>
            <a:r>
              <a:rPr lang="en-US" sz="2600" dirty="0">
                <a:sym typeface="Wingdings" pitchFamily="2" charset="2"/>
              </a:rPr>
              <a:t>focus most often on gay men </a:t>
            </a:r>
          </a:p>
          <a:p>
            <a:pPr lvl="2"/>
            <a:r>
              <a:rPr lang="en-US" sz="2400" dirty="0">
                <a:sym typeface="Wingdings" pitchFamily="2" charset="2"/>
              </a:rPr>
              <a:t>accessible stereotypes men &gt; women?</a:t>
            </a:r>
          </a:p>
          <a:p>
            <a:pPr lvl="2"/>
            <a:r>
              <a:rPr lang="en-US" sz="2400" dirty="0">
                <a:sym typeface="Wingdings" pitchFamily="2" charset="2"/>
              </a:rPr>
              <a:t>‘authentic lesbian voice’ (</a:t>
            </a:r>
            <a:r>
              <a:rPr lang="en-US" sz="2400" dirty="0" err="1">
                <a:sym typeface="Wingdings" pitchFamily="2" charset="2"/>
              </a:rPr>
              <a:t>Moonwomon</a:t>
            </a:r>
            <a:r>
              <a:rPr lang="en-US" sz="2400" dirty="0">
                <a:sym typeface="Wingdings" pitchFamily="2" charset="2"/>
              </a:rPr>
              <a:t>-Baird 1997)</a:t>
            </a:r>
          </a:p>
          <a:p>
            <a:pPr lvl="1"/>
            <a:r>
              <a:rPr lang="en-US" sz="2600" dirty="0">
                <a:sym typeface="Wingdings" pitchFamily="2" charset="2"/>
              </a:rPr>
              <a:t>gay men construct identity in opposition to heteronormative masculinity, but lesbians construct identity through affiliation with women (Zwicky 1997; Cameron 2011)</a:t>
            </a:r>
          </a:p>
          <a:p>
            <a:pPr lvl="2"/>
            <a:r>
              <a:rPr lang="en-US" sz="2400" dirty="0">
                <a:sym typeface="Wingdings" pitchFamily="2" charset="2"/>
              </a:rPr>
              <a:t>so why expect women to ‘do’ identity the way men do?</a:t>
            </a:r>
          </a:p>
          <a:p>
            <a:pPr lvl="2"/>
            <a:r>
              <a:rPr lang="en-US" sz="2400" dirty="0">
                <a:sym typeface="Wingdings" pitchFamily="2" charset="2"/>
              </a:rPr>
              <a:t>Queen 2014: other-oriented tensions can/do exist between groups of women, but still no coherent stereotypes of ‘sounding lesbian’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060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28F0-011A-A344-8AB9-4A745795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84614" cy="4689262"/>
          </a:xfrm>
        </p:spPr>
        <p:txBody>
          <a:bodyPr>
            <a:normAutofit/>
          </a:bodyPr>
          <a:lstStyle/>
          <a:p>
            <a:r>
              <a:rPr lang="en-US" sz="3200" dirty="0"/>
              <a:t>Thank you!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…any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7ED9E-AB31-0943-A7BE-9B959C42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533" y="359763"/>
            <a:ext cx="8359726" cy="6355829"/>
          </a:xfrm>
        </p:spPr>
        <p:txBody>
          <a:bodyPr anchor="t">
            <a:noAutofit/>
          </a:bodyPr>
          <a:lstStyle/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/>
              <a:t>Bauer</a:t>
            </a:r>
            <a:r>
              <a:rPr lang="en-GB" sz="1200" dirty="0"/>
              <a:t>, Laurie &amp; Paul </a:t>
            </a:r>
            <a:r>
              <a:rPr lang="en-GB" sz="1200" b="1" dirty="0"/>
              <a:t>Warren</a:t>
            </a:r>
            <a:r>
              <a:rPr lang="en-GB" sz="1200" dirty="0"/>
              <a:t>. 2004. New Zealand English: Phonology. In B </a:t>
            </a:r>
            <a:r>
              <a:rPr lang="en-GB" sz="1200" dirty="0" err="1"/>
              <a:t>Kortmann</a:t>
            </a:r>
            <a:r>
              <a:rPr lang="en-GB" sz="1200" dirty="0"/>
              <a:t>, EW Schneider, Kate Burridge, R </a:t>
            </a:r>
            <a:r>
              <a:rPr lang="en-GB" sz="1200" dirty="0" err="1"/>
              <a:t>Mesthrie</a:t>
            </a:r>
            <a:r>
              <a:rPr lang="en-GB" sz="1200" dirty="0"/>
              <a:t> &amp; C Upton (eds.), </a:t>
            </a:r>
            <a:r>
              <a:rPr lang="en-GB" sz="1200" i="1" dirty="0"/>
              <a:t>A Handbook of Varieties of English: A Multimedia Reference Tool</a:t>
            </a:r>
            <a:r>
              <a:rPr lang="en-GB" sz="1200" dirty="0"/>
              <a:t>, volume 1. Berlin: Mouton de Gruyter. 580-602. 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/>
              <a:t>Cameron</a:t>
            </a:r>
            <a:r>
              <a:rPr lang="en-GB" sz="1200" dirty="0"/>
              <a:t>, Deborah. 2011. </a:t>
            </a:r>
            <a:r>
              <a:rPr lang="en-GB" sz="1200" dirty="0" err="1"/>
              <a:t>Sociophonetics</a:t>
            </a:r>
            <a:r>
              <a:rPr lang="en-GB" sz="1200" dirty="0"/>
              <a:t> and sexuality: Discussion. </a:t>
            </a:r>
            <a:r>
              <a:rPr lang="en-GB" sz="1200" i="1" dirty="0"/>
              <a:t>American Speech</a:t>
            </a:r>
            <a:r>
              <a:rPr lang="en-GB" sz="1200" dirty="0"/>
              <a:t> 86(1): 98-103. 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/>
              <a:t>Evans</a:t>
            </a:r>
            <a:r>
              <a:rPr lang="en-US" sz="1200" dirty="0"/>
              <a:t>, Linda, Alison </a:t>
            </a:r>
            <a:r>
              <a:rPr lang="en-US" sz="1200" b="1" dirty="0"/>
              <a:t>Laurie</a:t>
            </a:r>
            <a:r>
              <a:rPr lang="en-US" sz="1200" dirty="0"/>
              <a:t> &amp; Tighe </a:t>
            </a:r>
            <a:r>
              <a:rPr lang="en-US" sz="1200" b="1" dirty="0" err="1"/>
              <a:t>Instone</a:t>
            </a:r>
            <a:r>
              <a:rPr lang="en-US" sz="1200" dirty="0"/>
              <a:t>. 2009.  New Zealand homosexual law reform 1984-1986 selected chronology.  In Laurie &amp; Evans (eds.), </a:t>
            </a:r>
            <a:r>
              <a:rPr lang="en-US" sz="1200" i="1" dirty="0"/>
              <a:t>Twenty Years On: Histories of Homosexual Law Reform in New Zealand</a:t>
            </a:r>
            <a:r>
              <a:rPr lang="en-US" sz="1200" dirty="0"/>
              <a:t>, pp.99-102. Wellington, NZ: LAGANZ.</a:t>
            </a:r>
            <a:endParaRPr lang="en-GB" sz="1200" dirty="0"/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/>
              <a:t>Gordon</a:t>
            </a:r>
            <a:r>
              <a:rPr lang="en-GB" sz="1200" dirty="0"/>
              <a:t>, Elizabeth, Lyle </a:t>
            </a:r>
            <a:r>
              <a:rPr lang="en-GB" sz="1200" b="1" dirty="0"/>
              <a:t>Campbell</a:t>
            </a:r>
            <a:r>
              <a:rPr lang="en-GB" sz="1200" dirty="0"/>
              <a:t>, Jennifer </a:t>
            </a:r>
            <a:r>
              <a:rPr lang="en-GB" sz="1200" b="1" dirty="0"/>
              <a:t>Hay</a:t>
            </a:r>
            <a:r>
              <a:rPr lang="en-GB" sz="1200" dirty="0"/>
              <a:t>, Margaret </a:t>
            </a:r>
            <a:r>
              <a:rPr lang="en-GB" sz="1200" b="1" dirty="0"/>
              <a:t>Maclagan</a:t>
            </a:r>
            <a:r>
              <a:rPr lang="en-GB" sz="1200" dirty="0"/>
              <a:t>, Andrea </a:t>
            </a:r>
            <a:r>
              <a:rPr lang="en-GB" sz="1200" b="1" dirty="0"/>
              <a:t>Sudbury</a:t>
            </a:r>
            <a:r>
              <a:rPr lang="en-GB" sz="1200" dirty="0"/>
              <a:t> &amp; Peter </a:t>
            </a:r>
            <a:r>
              <a:rPr lang="en-GB" sz="1200" b="1" dirty="0"/>
              <a:t>Trudgill</a:t>
            </a:r>
            <a:r>
              <a:rPr lang="en-GB" sz="1200" dirty="0"/>
              <a:t>. 2004. </a:t>
            </a:r>
            <a:r>
              <a:rPr lang="en-GB" sz="1200" i="1" dirty="0"/>
              <a:t>New Zealand English: Its origins and evolution</a:t>
            </a:r>
            <a:r>
              <a:rPr lang="en-GB" sz="1200" dirty="0"/>
              <a:t>. Cambridge, UK: Cambridge University Press.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/>
              <a:t>Johnson</a:t>
            </a:r>
            <a:r>
              <a:rPr lang="en-US" sz="1200" dirty="0"/>
              <a:t>, Daniel Ezra. 2009. Getting off the </a:t>
            </a:r>
            <a:r>
              <a:rPr lang="en-US" sz="1200" dirty="0" err="1"/>
              <a:t>Goldvarb</a:t>
            </a:r>
            <a:r>
              <a:rPr lang="en-US" sz="1200" dirty="0"/>
              <a:t> standard:  Introducing </a:t>
            </a:r>
            <a:r>
              <a:rPr lang="en-US" sz="1200" dirty="0" err="1"/>
              <a:t>Rbrul</a:t>
            </a:r>
            <a:r>
              <a:rPr lang="en-US" sz="1200" dirty="0"/>
              <a:t> for mixed-effects variable rule analysis. </a:t>
            </a:r>
            <a:r>
              <a:rPr lang="en-US" sz="1200" i="1" dirty="0"/>
              <a:t>Language and Linguistics Compass</a:t>
            </a:r>
            <a:r>
              <a:rPr lang="en-US" sz="1200" dirty="0"/>
              <a:t>, 3(1): 359-383.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/>
              <a:t>Kennedy</a:t>
            </a:r>
            <a:r>
              <a:rPr lang="en-US" sz="1200" dirty="0"/>
              <a:t>, Marianna. 2006.  </a:t>
            </a:r>
            <a:r>
              <a:rPr lang="en-US" sz="1200" i="1" dirty="0"/>
              <a:t>Variation in the pronunciation of English by New Zealand school children</a:t>
            </a:r>
            <a:r>
              <a:rPr lang="en-US" sz="1200" dirty="0"/>
              <a:t>. Unpublished MA thesis. Victoria University of Wellington:  Wellington, NZ.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/>
              <a:t>Labov</a:t>
            </a:r>
            <a:r>
              <a:rPr lang="en-US" sz="1200" dirty="0"/>
              <a:t>, William, Sharon </a:t>
            </a:r>
            <a:r>
              <a:rPr lang="en-US" sz="1200" b="1" dirty="0"/>
              <a:t>Ash</a:t>
            </a:r>
            <a:r>
              <a:rPr lang="en-US" sz="1200" dirty="0"/>
              <a:t> &amp; Charles </a:t>
            </a:r>
            <a:r>
              <a:rPr lang="en-US" sz="1200" b="1" dirty="0" err="1"/>
              <a:t>Boberg</a:t>
            </a:r>
            <a:r>
              <a:rPr lang="en-US" sz="1200" dirty="0"/>
              <a:t>. 2006. </a:t>
            </a:r>
            <a:r>
              <a:rPr lang="en-US" sz="1200" i="1" dirty="0"/>
              <a:t>Atlas of North American English: Phonetics, Phonology and Sound Change</a:t>
            </a:r>
            <a:r>
              <a:rPr lang="en-US" sz="1200" dirty="0"/>
              <a:t>.  Berlin &amp; New York: Mouton de Gruyter.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 err="1"/>
              <a:t>Langstrof</a:t>
            </a:r>
            <a:r>
              <a:rPr lang="en-US" sz="1200" dirty="0"/>
              <a:t>, Christian. 2006. </a:t>
            </a:r>
            <a:r>
              <a:rPr lang="en-US" sz="1200" i="1" dirty="0"/>
              <a:t>Vowel change in New Zealand English - Patterns and implication</a:t>
            </a:r>
            <a:r>
              <a:rPr lang="en-US" sz="1200" dirty="0"/>
              <a:t>s. PhD Thesis. University of Canterbury: Christchurch, NZ.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/>
              <a:t>Laurie</a:t>
            </a:r>
            <a:r>
              <a:rPr lang="en-US" sz="1200" dirty="0"/>
              <a:t>, Alison J &amp; Linda </a:t>
            </a:r>
            <a:r>
              <a:rPr lang="en-US" sz="1200" b="1" dirty="0"/>
              <a:t>Evans</a:t>
            </a:r>
            <a:r>
              <a:rPr lang="en-US" sz="1200" dirty="0"/>
              <a:t>. 2009.  Legislating homosexuality.  In Laurie &amp; Evans (eds.), </a:t>
            </a:r>
            <a:r>
              <a:rPr lang="en-US" sz="1200" i="1" dirty="0"/>
              <a:t>Twenty Years On: Histories of Homosexual Law Reform in New Zealand</a:t>
            </a:r>
            <a:r>
              <a:rPr lang="en-US" sz="1200" dirty="0"/>
              <a:t>, pp.95-97. Wellington, NZ: LAGANZ.</a:t>
            </a:r>
            <a:r>
              <a:rPr lang="en-GB" sz="1200" dirty="0"/>
              <a:t> 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/>
              <a:t>Maclagan</a:t>
            </a:r>
            <a:r>
              <a:rPr lang="en-US" sz="1200" dirty="0"/>
              <a:t>, Margaret &amp; Jen </a:t>
            </a:r>
            <a:r>
              <a:rPr lang="en-US" sz="1200" b="1" dirty="0"/>
              <a:t>Hay</a:t>
            </a:r>
            <a:r>
              <a:rPr lang="en-US" sz="1200" dirty="0"/>
              <a:t> (2004). The rise and rise of New Zealand English DRESS.  </a:t>
            </a:r>
            <a:r>
              <a:rPr lang="en-US" sz="1200" i="1" dirty="0"/>
              <a:t>Proceedings of the 10th Australian International Conference on Speech Science &amp; Technology</a:t>
            </a:r>
            <a:r>
              <a:rPr lang="en-US" sz="1200" dirty="0"/>
              <a:t>. Macquarie University, Sydney: 8-10 December. 183-188.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/>
              <a:t>Maclagan</a:t>
            </a:r>
            <a:r>
              <a:rPr lang="en-US" sz="1200" dirty="0"/>
              <a:t>, Margaret, Elizabeth </a:t>
            </a:r>
            <a:r>
              <a:rPr lang="en-US" sz="1200" b="1" dirty="0"/>
              <a:t>Gordon</a:t>
            </a:r>
            <a:r>
              <a:rPr lang="en-US" sz="1200" dirty="0"/>
              <a:t> &amp; Gillian </a:t>
            </a:r>
            <a:r>
              <a:rPr lang="en-US" sz="1200" b="1" dirty="0"/>
              <a:t>Lewis</a:t>
            </a:r>
            <a:r>
              <a:rPr lang="en-US" sz="1200" dirty="0"/>
              <a:t>. 1999. Women and sound change: Conservative and innovative behavior by the same speakers. </a:t>
            </a:r>
            <a:r>
              <a:rPr lang="en-US" sz="1200" i="1" dirty="0"/>
              <a:t>Language Variation and Change</a:t>
            </a:r>
            <a:r>
              <a:rPr lang="en-US" sz="1200" dirty="0"/>
              <a:t>, 11: 19-41.</a:t>
            </a:r>
            <a:endParaRPr lang="en-US" sz="1200" b="1" dirty="0"/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 err="1"/>
              <a:t>Moonwomon</a:t>
            </a:r>
            <a:r>
              <a:rPr lang="en-US" sz="1200" b="1" dirty="0"/>
              <a:t>-Baird</a:t>
            </a:r>
            <a:r>
              <a:rPr lang="en-US" sz="1200" dirty="0"/>
              <a:t>, Birch. 1997. Toward the study of lesbian speech. In Anna Livia &amp; Kira Hall (</a:t>
            </a:r>
            <a:r>
              <a:rPr lang="en-US" sz="1200" dirty="0" err="1"/>
              <a:t>eds</a:t>
            </a:r>
            <a:r>
              <a:rPr lang="en-US" sz="1200" dirty="0"/>
              <a:t>), </a:t>
            </a:r>
            <a:r>
              <a:rPr lang="en-US" sz="1200" i="1" dirty="0"/>
              <a:t>Queerly Phrased: Language, Gender, and Sexuality</a:t>
            </a:r>
            <a:r>
              <a:rPr lang="en-US" sz="1200" dirty="0"/>
              <a:t>.  Oxford: Oxford University Press. 202-213.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 err="1"/>
              <a:t>Pierrehumbert</a:t>
            </a:r>
            <a:r>
              <a:rPr lang="en-GB" sz="1200" dirty="0"/>
              <a:t>, Janet B, Tessa </a:t>
            </a:r>
            <a:r>
              <a:rPr lang="en-GB" sz="1200" b="1" dirty="0"/>
              <a:t>Bent</a:t>
            </a:r>
            <a:r>
              <a:rPr lang="en-GB" sz="1200" dirty="0"/>
              <a:t>, Benjamin </a:t>
            </a:r>
            <a:r>
              <a:rPr lang="en-GB" sz="1200" b="1" dirty="0"/>
              <a:t>Munson</a:t>
            </a:r>
            <a:r>
              <a:rPr lang="en-GB" sz="1200" dirty="0"/>
              <a:t>, Anne R </a:t>
            </a:r>
            <a:r>
              <a:rPr lang="en-GB" sz="1200" b="1" dirty="0" err="1"/>
              <a:t>Bradlow</a:t>
            </a:r>
            <a:r>
              <a:rPr lang="en-GB" sz="1200" dirty="0"/>
              <a:t> &amp; J Michael </a:t>
            </a:r>
            <a:r>
              <a:rPr lang="en-GB" sz="1200" b="1" dirty="0"/>
              <a:t>Bailey</a:t>
            </a:r>
            <a:r>
              <a:rPr lang="en-GB" sz="1200" dirty="0"/>
              <a:t>. 2004. The influence of sexual orientation on vowel production. </a:t>
            </a:r>
            <a:r>
              <a:rPr lang="en-GB" sz="1200" i="1" dirty="0"/>
              <a:t>Journal of the Acoustical Society of America</a:t>
            </a:r>
            <a:r>
              <a:rPr lang="en-GB" sz="1200" dirty="0"/>
              <a:t>, 116(4): 1905-1908.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/>
              <a:t>Queen</a:t>
            </a:r>
            <a:r>
              <a:rPr lang="en-GB" sz="1200" dirty="0"/>
              <a:t>, Robin. 2014. Language and sexual identities. In Susan Ehrlich, Miriam Meyerhoff &amp; Janet Holmes (eds.), </a:t>
            </a:r>
            <a:r>
              <a:rPr lang="en-GB" sz="1200" i="1" dirty="0"/>
              <a:t>The Handbook of Language, Gender, and Sexuality</a:t>
            </a:r>
            <a:r>
              <a:rPr lang="en-GB" sz="1200" dirty="0"/>
              <a:t>. Oxford: Wiley Blackwell. 203-219.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 err="1"/>
              <a:t>Rosenfelder</a:t>
            </a:r>
            <a:r>
              <a:rPr lang="en-GB" sz="1200" dirty="0"/>
              <a:t>, Ingrid, Joe </a:t>
            </a:r>
            <a:r>
              <a:rPr lang="en-GB" sz="1200" b="1" dirty="0" err="1"/>
              <a:t>Fruehwald</a:t>
            </a:r>
            <a:r>
              <a:rPr lang="en-GB" sz="1200" dirty="0"/>
              <a:t>, Keelan </a:t>
            </a:r>
            <a:r>
              <a:rPr lang="en-GB" sz="1200" b="1" dirty="0" err="1"/>
              <a:t>Evanini</a:t>
            </a:r>
            <a:r>
              <a:rPr lang="en-GB" sz="1200" dirty="0"/>
              <a:t> &amp; </a:t>
            </a:r>
            <a:r>
              <a:rPr lang="en-GB" sz="1200" dirty="0" err="1"/>
              <a:t>Jiahong</a:t>
            </a:r>
            <a:r>
              <a:rPr lang="en-GB" sz="1200" dirty="0"/>
              <a:t> </a:t>
            </a:r>
            <a:r>
              <a:rPr lang="en-GB" sz="1200" b="1" dirty="0"/>
              <a:t>Yuan</a:t>
            </a:r>
            <a:r>
              <a:rPr lang="en-GB" sz="1200" dirty="0"/>
              <a:t>. 2011.  FAVE (Forced Alignment and Vowel Extraction) Program Suite.  http://</a:t>
            </a:r>
            <a:r>
              <a:rPr lang="en-GB" sz="1200" dirty="0" err="1"/>
              <a:t>fave.ling.upenn.edu</a:t>
            </a:r>
            <a:r>
              <a:rPr lang="en-GB" sz="1200" dirty="0"/>
              <a:t> 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/>
              <a:t>Van </a:t>
            </a:r>
            <a:r>
              <a:rPr lang="en-GB" sz="1200" b="1" dirty="0" err="1"/>
              <a:t>Borsel</a:t>
            </a:r>
            <a:r>
              <a:rPr lang="en-GB" sz="1200" dirty="0"/>
              <a:t>, John, Jana </a:t>
            </a:r>
            <a:r>
              <a:rPr lang="en-GB" sz="1200" b="1" dirty="0" err="1"/>
              <a:t>Vandaele</a:t>
            </a:r>
            <a:r>
              <a:rPr lang="en-GB" sz="1200" dirty="0"/>
              <a:t> &amp; Paul </a:t>
            </a:r>
            <a:r>
              <a:rPr lang="en-GB" sz="1200" b="1" dirty="0" err="1"/>
              <a:t>Corthals</a:t>
            </a:r>
            <a:r>
              <a:rPr lang="en-GB" sz="1200" dirty="0"/>
              <a:t>. 2013. Pitch and pitch variation in lesbian women. </a:t>
            </a:r>
            <a:r>
              <a:rPr lang="en-GB" sz="1200" i="1" dirty="0"/>
              <a:t>Journal of Voice</a:t>
            </a:r>
            <a:r>
              <a:rPr lang="en-GB" sz="1200" dirty="0"/>
              <a:t>, 27(5): 656.e13-656.e16.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US" sz="1200" b="1" dirty="0" err="1"/>
              <a:t>Waksler</a:t>
            </a:r>
            <a:r>
              <a:rPr lang="en-US" sz="1200" dirty="0"/>
              <a:t>, Rachelle. 2001. Pitch range and women’s sexual orientation. </a:t>
            </a:r>
            <a:r>
              <a:rPr lang="en-US" sz="1200" i="1" dirty="0"/>
              <a:t>Word</a:t>
            </a:r>
            <a:r>
              <a:rPr lang="en-US" sz="1200" dirty="0"/>
              <a:t>, 52(1): 69-77.</a:t>
            </a:r>
            <a:endParaRPr lang="en-GB" sz="1200" dirty="0"/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/>
              <a:t>Warren</a:t>
            </a:r>
            <a:r>
              <a:rPr lang="en-GB" sz="1200" dirty="0"/>
              <a:t>, Paul (2004).  On the front foot: the quality and quantity of ANZE vowels.  Paper presented at </a:t>
            </a:r>
            <a:r>
              <a:rPr lang="en-GB" sz="1200" i="1" dirty="0"/>
              <a:t>PW PANZE</a:t>
            </a:r>
            <a:r>
              <a:rPr lang="en-GB" sz="1200" dirty="0"/>
              <a:t>, Sydney: December 8.</a:t>
            </a:r>
          </a:p>
          <a:p>
            <a:pPr marL="407988" indent="-407988">
              <a:spcBef>
                <a:spcPts val="0"/>
              </a:spcBef>
              <a:buNone/>
            </a:pPr>
            <a:r>
              <a:rPr lang="en-GB" sz="1200" b="1" dirty="0"/>
              <a:t>Zwicky</a:t>
            </a:r>
            <a:r>
              <a:rPr lang="en-GB" sz="1200" dirty="0"/>
              <a:t>, Arnold M. 1997. Two lavender issues for linguistics. In Anna Livia &amp; Kira Hall (eds.), </a:t>
            </a:r>
            <a:r>
              <a:rPr lang="en-GB" sz="1200" i="1" dirty="0"/>
              <a:t>Queerly Phrased: Language, Gender, and Sexuality</a:t>
            </a:r>
            <a:r>
              <a:rPr lang="en-GB" sz="1200" dirty="0"/>
              <a:t>. Oxford: Oxford University Press. 21-34.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271E-0995-3E40-90D5-A2CDBCD021B3}"/>
              </a:ext>
            </a:extLst>
          </p:cNvPr>
          <p:cNvSpPr txBox="1"/>
          <p:nvPr/>
        </p:nvSpPr>
        <p:spPr>
          <a:xfrm>
            <a:off x="252919" y="5628433"/>
            <a:ext cx="301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E.Hazenberg@sussex.ac.uk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AE18-B9E4-4A48-BC74-71B4B3BB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  <a:br>
              <a:rPr lang="en-US" dirty="0"/>
            </a:br>
            <a:r>
              <a:rPr lang="en-US" sz="3200" dirty="0"/>
              <a:t>Sexuality in sociophonetics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96E8E-14C5-1A4F-A896-DF53CEB4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89547"/>
            <a:ext cx="7315200" cy="559133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BUT:  </a:t>
            </a:r>
            <a:r>
              <a:rPr lang="en-US" sz="2800" dirty="0"/>
              <a:t>some women </a:t>
            </a:r>
            <a:r>
              <a:rPr lang="en-US" sz="2800" i="1" dirty="0"/>
              <a:t>do</a:t>
            </a:r>
            <a:r>
              <a:rPr lang="en-US" sz="2800" dirty="0"/>
              <a:t> ‘sound lesbian’</a:t>
            </a:r>
          </a:p>
          <a:p>
            <a:pPr lvl="1"/>
            <a:r>
              <a:rPr lang="en-US" sz="2600" dirty="0"/>
              <a:t>intonation and pitch variability?  </a:t>
            </a:r>
          </a:p>
          <a:p>
            <a:pPr lvl="2"/>
            <a:r>
              <a:rPr lang="en-US" sz="2400" dirty="0"/>
              <a:t>findings inconsistent (</a:t>
            </a:r>
            <a:r>
              <a:rPr lang="en-US" sz="2400" dirty="0" err="1"/>
              <a:t>Waksler</a:t>
            </a:r>
            <a:r>
              <a:rPr lang="en-US" sz="2400" dirty="0"/>
              <a:t> 2001; Van </a:t>
            </a:r>
            <a:r>
              <a:rPr lang="en-US" sz="2400" dirty="0" err="1"/>
              <a:t>Borsel</a:t>
            </a:r>
            <a:r>
              <a:rPr lang="en-US" sz="2400" dirty="0"/>
              <a:t> et al. 2013)</a:t>
            </a:r>
          </a:p>
          <a:p>
            <a:pPr lvl="1"/>
            <a:r>
              <a:rPr lang="en-US" sz="2600" dirty="0"/>
              <a:t>some differences at the level of vowels (</a:t>
            </a:r>
            <a:r>
              <a:rPr lang="en-US" sz="2600" dirty="0" err="1"/>
              <a:t>Pierrehumbert</a:t>
            </a:r>
            <a:r>
              <a:rPr lang="en-US" sz="2600" dirty="0"/>
              <a:t> et al. 2004)</a:t>
            </a:r>
          </a:p>
          <a:p>
            <a:pPr marL="0" indent="0">
              <a:buNone/>
            </a:pPr>
            <a:r>
              <a:rPr lang="en-US" sz="2800" dirty="0"/>
              <a:t>generally patterns are not very clear</a:t>
            </a:r>
          </a:p>
          <a:p>
            <a:pPr lvl="1"/>
            <a:r>
              <a:rPr lang="en-US" sz="2600" dirty="0"/>
              <a:t>ditto for studies of ‘gay voice’ </a:t>
            </a:r>
            <a:r>
              <a:rPr lang="en-US" sz="2600" dirty="0">
                <a:sym typeface="Wingdings" pitchFamily="2" charset="2"/>
              </a:rPr>
              <a:t> cluster of features, not one single [±feature]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we process a lot of social information that is below the radar (i.e. not a stereotype)</a:t>
            </a:r>
          </a:p>
          <a:p>
            <a:pPr lvl="1"/>
            <a:r>
              <a:rPr lang="en-US" sz="2600" dirty="0">
                <a:sym typeface="Wingdings" pitchFamily="2" charset="2"/>
              </a:rPr>
              <a:t>hard to know what to look for, but it’s probably there  cast a wide net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4940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67E3-68D5-DA45-9B7A-3C0D0FC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New Zealand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49082-BAF1-224C-9A59-ADC1D43DF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22960"/>
            <a:ext cx="7617882" cy="566928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NZ</a:t>
            </a:r>
            <a:r>
              <a:rPr lang="en-US" sz="2800" dirty="0"/>
              <a:t> traditionally seen as a very conservative country:  homosexuality illegal until 1986</a:t>
            </a:r>
          </a:p>
          <a:p>
            <a:pPr lvl="1"/>
            <a:r>
              <a:rPr lang="en-US" sz="2600" dirty="0"/>
              <a:t>laws written targeting gay men, but lesbians often caught in the crossfire</a:t>
            </a:r>
          </a:p>
          <a:p>
            <a:pPr lvl="1"/>
            <a:r>
              <a:rPr lang="en-US" sz="2600" dirty="0" err="1"/>
              <a:t>organised</a:t>
            </a:r>
            <a:r>
              <a:rPr lang="en-US" sz="2600" dirty="0"/>
              <a:t> efforts at law reform since 1960s but no traction until the 1980s (Laurie &amp; Evans 2009; Evans, Laurie &amp; </a:t>
            </a:r>
            <a:r>
              <a:rPr lang="en-US" sz="2600" dirty="0" err="1"/>
              <a:t>Instone</a:t>
            </a:r>
            <a:r>
              <a:rPr lang="en-US" sz="2600" dirty="0"/>
              <a:t> 2009)</a:t>
            </a:r>
          </a:p>
          <a:p>
            <a:pPr lvl="2"/>
            <a:r>
              <a:rPr lang="en-US" sz="2400" dirty="0"/>
              <a:t>lesbian involvement contested within community </a:t>
            </a:r>
            <a:r>
              <a:rPr lang="en-US" sz="2400" dirty="0">
                <a:sym typeface="Wingdings" pitchFamily="2" charset="2"/>
              </a:rPr>
              <a:t> solidarity vs. (in)visibility vs. safety</a:t>
            </a:r>
            <a:endParaRPr lang="en-US" sz="2400" dirty="0"/>
          </a:p>
          <a:p>
            <a:pPr lvl="2"/>
            <a:r>
              <a:rPr lang="en-US" sz="2400" dirty="0"/>
              <a:t>by mid-1980s: lesbians visible enough in public eye that awareness of identity takes hold</a:t>
            </a:r>
          </a:p>
          <a:p>
            <a:pPr lvl="3"/>
            <a:r>
              <a:rPr lang="en-US" sz="2200" dirty="0"/>
              <a:t>opportunity for tensions between straight and lesbian women that parallels those between gay and straight men</a:t>
            </a:r>
          </a:p>
          <a:p>
            <a:pPr lvl="3"/>
            <a:endParaRPr lang="en-US" sz="2200" dirty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90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67E3-68D5-DA45-9B7A-3C0D0FC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Zealand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49082-BAF1-224C-9A59-ADC1D43DF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20090"/>
            <a:ext cx="7617882" cy="57721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dirty="0"/>
              <a:t>1986</a:t>
            </a:r>
          </a:p>
          <a:p>
            <a:pPr lvl="1"/>
            <a:r>
              <a:rPr lang="en-US" sz="2800" i="1" dirty="0"/>
              <a:t>July 9</a:t>
            </a:r>
            <a:r>
              <a:rPr lang="en-US" sz="2800" dirty="0"/>
              <a:t>: Homosexual Law Reform Bill passed in Parliament</a:t>
            </a:r>
          </a:p>
          <a:p>
            <a:pPr lvl="1"/>
            <a:r>
              <a:rPr lang="en-US" sz="2800" i="1" dirty="0"/>
              <a:t>July 11</a:t>
            </a:r>
            <a:r>
              <a:rPr lang="en-US" sz="2800" dirty="0"/>
              <a:t>: Homosexual Law Reform Act signed into law</a:t>
            </a:r>
          </a:p>
          <a:p>
            <a:pPr lvl="1"/>
            <a:r>
              <a:rPr lang="en-US" sz="2800" i="1" dirty="0"/>
              <a:t>August 8</a:t>
            </a:r>
            <a:r>
              <a:rPr lang="en-US" sz="2800" dirty="0"/>
              <a:t>:  HLRA came into effect</a:t>
            </a:r>
          </a:p>
          <a:p>
            <a:pPr lvl="1"/>
            <a:r>
              <a:rPr lang="en-US" sz="2800" i="1" dirty="0"/>
              <a:t>August 9</a:t>
            </a:r>
            <a:r>
              <a:rPr lang="en-US" sz="2800" dirty="0"/>
              <a:t>:  world didn’t end</a:t>
            </a:r>
          </a:p>
          <a:p>
            <a:pPr marL="0" indent="0">
              <a:buNone/>
            </a:pPr>
            <a:r>
              <a:rPr lang="en-US" sz="3200" dirty="0"/>
              <a:t>2004</a:t>
            </a:r>
          </a:p>
          <a:p>
            <a:pPr lvl="1"/>
            <a:r>
              <a:rPr lang="en-US" sz="2800" dirty="0"/>
              <a:t>Civil Union Act 2004</a:t>
            </a:r>
          </a:p>
          <a:p>
            <a:pPr marL="0" indent="0">
              <a:buNone/>
            </a:pPr>
            <a:r>
              <a:rPr lang="en-US" sz="3200" dirty="0"/>
              <a:t>2013</a:t>
            </a:r>
          </a:p>
          <a:p>
            <a:pPr lvl="1"/>
            <a:r>
              <a:rPr lang="en-US" sz="2800" dirty="0"/>
              <a:t>Marriage (Definition of Marriage) Amendment Act 2013</a:t>
            </a:r>
          </a:p>
        </p:txBody>
      </p:sp>
    </p:spTree>
    <p:extLst>
      <p:ext uri="{BB962C8B-B14F-4D97-AF65-F5344CB8AC3E}">
        <p14:creationId xmlns:p14="http://schemas.microsoft.com/office/powerpoint/2010/main" val="191279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2E79-1E08-EA41-886F-723805E6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Zealand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2D5F8-BE8C-D546-9BBE-5260C40D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20752" cy="56052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so what does this mean?</a:t>
            </a:r>
          </a:p>
          <a:p>
            <a:pPr marL="0" indent="0">
              <a:buNone/>
            </a:pPr>
            <a:r>
              <a:rPr lang="en-US" sz="2800" dirty="0"/>
              <a:t>two ‘generations’ of queer women in NZ</a:t>
            </a:r>
          </a:p>
          <a:p>
            <a:pPr marL="1017270" lvl="1" indent="-514350">
              <a:buFont typeface="+mj-lt"/>
              <a:buAutoNum type="arabicPeriod"/>
            </a:pPr>
            <a:r>
              <a:rPr lang="en-US" sz="2800" dirty="0"/>
              <a:t>50+ = came of age before </a:t>
            </a:r>
            <a:r>
              <a:rPr lang="en-US" sz="2800" dirty="0" err="1"/>
              <a:t>decriminalisation</a:t>
            </a:r>
            <a:endParaRPr lang="en-US" sz="2800" dirty="0"/>
          </a:p>
          <a:p>
            <a:pPr lvl="2"/>
            <a:r>
              <a:rPr lang="en-US" sz="2400" dirty="0"/>
              <a:t>identity as lesbians overtly political stance</a:t>
            </a:r>
          </a:p>
          <a:p>
            <a:pPr lvl="2"/>
            <a:r>
              <a:rPr lang="en-US" sz="2400" dirty="0"/>
              <a:t>strong affiliation with LGB/queer community</a:t>
            </a:r>
          </a:p>
          <a:p>
            <a:pPr lvl="2"/>
            <a:r>
              <a:rPr lang="en-US" sz="2400" dirty="0"/>
              <a:t>social distancing between straight and lesbian women</a:t>
            </a:r>
          </a:p>
          <a:p>
            <a:pPr marL="1017270" lvl="1" indent="-514350">
              <a:buFont typeface="+mj-lt"/>
              <a:buAutoNum type="arabicPeriod"/>
            </a:pPr>
            <a:r>
              <a:rPr lang="en-US" sz="2800" dirty="0"/>
              <a:t>under 30 = came of age with more societal acceptance of gender/sexual diversity</a:t>
            </a:r>
            <a:endParaRPr lang="en-US" sz="3000" dirty="0"/>
          </a:p>
          <a:p>
            <a:pPr lvl="2"/>
            <a:r>
              <a:rPr lang="en-US" sz="2400" dirty="0"/>
              <a:t>identity as a (minor?) dimension of identity</a:t>
            </a:r>
          </a:p>
          <a:p>
            <a:pPr lvl="2"/>
            <a:r>
              <a:rPr lang="en-US" sz="2400" dirty="0"/>
              <a:t>much looser affiliation with queer community</a:t>
            </a:r>
          </a:p>
          <a:p>
            <a:pPr lvl="2"/>
            <a:r>
              <a:rPr lang="en-US" sz="2400" dirty="0"/>
              <a:t>no particular distancing from/by straight women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963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387EE-E048-9D4D-9CF9-092AD5BF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project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FD6363-1F29-644B-A9F7-EBD16AB78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377" y="3726180"/>
            <a:ext cx="7315200" cy="24231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data collected 2013-2015 in Auckland</a:t>
            </a:r>
          </a:p>
          <a:p>
            <a:pPr lvl="1"/>
            <a:r>
              <a:rPr lang="en-US" sz="2600" dirty="0"/>
              <a:t>participants generally demographically comparable (except for younger trans women)</a:t>
            </a:r>
          </a:p>
          <a:p>
            <a:pPr lvl="1"/>
            <a:r>
              <a:rPr lang="en-US" sz="2600" dirty="0"/>
              <a:t>participants within gendered groups generally knew each other</a:t>
            </a:r>
          </a:p>
          <a:p>
            <a:pPr lvl="2"/>
            <a:r>
              <a:rPr lang="en-US" sz="2400" dirty="0"/>
              <a:t>‘doing’ comparable identities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74D632-EC32-5341-9117-88A69D4F3F88}"/>
              </a:ext>
            </a:extLst>
          </p:cNvPr>
          <p:cNvGrpSpPr/>
          <p:nvPr/>
        </p:nvGrpSpPr>
        <p:grpSpPr>
          <a:xfrm>
            <a:off x="3901377" y="899047"/>
            <a:ext cx="7428485" cy="2331720"/>
            <a:chOff x="3901377" y="773317"/>
            <a:chExt cx="7428485" cy="2331720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id="{AC34958D-CB86-4646-9D7D-F8BB972242E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78208688"/>
                </p:ext>
              </p:extLst>
            </p:nvPr>
          </p:nvGraphicFramePr>
          <p:xfrm>
            <a:off x="3901377" y="872377"/>
            <a:ext cx="7428485" cy="2133600"/>
          </p:xfrm>
          <a:graphic>
            <a:graphicData uri="http://schemas.openxmlformats.org/drawingml/2006/table">
              <a:tbl>
                <a:tblPr firstRow="1" bandRow="1">
                  <a:tableStyleId>{2D5ABB26-0587-4C30-8999-92F81FD0307C}</a:tableStyleId>
                </a:tblPr>
                <a:tblGrid>
                  <a:gridCol w="92856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97467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974675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974675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97467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974675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974675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  <a:gridCol w="651875">
                    <a:extLst>
                      <a:ext uri="{9D8B030D-6E8A-4147-A177-3AD203B41FA5}">
                        <a16:colId xmlns:a16="http://schemas.microsoft.com/office/drawing/2014/main" val="20007"/>
                      </a:ext>
                    </a:extLst>
                  </a:gridCol>
                </a:tblGrid>
                <a:tr h="615159"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queer women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straight</a:t>
                        </a:r>
                        <a:r>
                          <a:rPr lang="en-US" baseline="0" dirty="0"/>
                          <a:t> women</a:t>
                        </a:r>
                        <a:endParaRPr lang="en-US" dirty="0"/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trans women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queer men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straight men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trans men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total</a:t>
                        </a:r>
                      </a:p>
                    </a:txBody>
                    <a:tcPr anchor="b"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97986">
                  <a:tc>
                    <a:txBody>
                      <a:bodyPr/>
                      <a:lstStyle/>
                      <a:p>
                        <a:r>
                          <a:rPr lang="en-US" sz="1600" i="0" dirty="0"/>
                          <a:t>older</a:t>
                        </a:r>
                      </a:p>
                    </a:txBody>
                    <a:tcPr anchor="ctr"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4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5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3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5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4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2800" dirty="0"/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21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497986">
                  <a:tc>
                    <a:txBody>
                      <a:bodyPr/>
                      <a:lstStyle/>
                      <a:p>
                        <a:r>
                          <a:rPr lang="en-US" sz="1600" i="0" dirty="0"/>
                          <a:t>younger</a:t>
                        </a:r>
                      </a:p>
                    </a:txBody>
                    <a:tcPr anchor="ctr"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4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5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2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5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4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800" dirty="0"/>
                          <a:t>5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25</a:t>
                        </a:r>
                      </a:p>
                    </a:txBody>
                    <a:tcPr>
                      <a:lnB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39399">
                  <a:tc>
                    <a:txBody>
                      <a:bodyPr/>
                      <a:lstStyle/>
                      <a:p>
                        <a:pPr algn="r"/>
                        <a:r>
                          <a:rPr lang="en-US" i="1" dirty="0">
                            <a:solidFill>
                              <a:srgbClr val="7F7F7F"/>
                            </a:solidFill>
                          </a:rPr>
                          <a:t>total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rgbClr val="7F7F7F"/>
                            </a:solidFill>
                          </a:rPr>
                          <a:t>8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rgbClr val="7F7F7F"/>
                            </a:solidFill>
                          </a:rPr>
                          <a:t>10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rgbClr val="7F7F7F"/>
                            </a:solidFill>
                          </a:rPr>
                          <a:t>5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rgbClr val="7F7F7F"/>
                            </a:solidFill>
                          </a:rPr>
                          <a:t>10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rgbClr val="7F7F7F"/>
                            </a:solidFill>
                          </a:rPr>
                          <a:t>8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rgbClr val="7F7F7F"/>
                            </a:solidFill>
                          </a:rPr>
                          <a:t>5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rPr>
                          <a:t>46</a:t>
                        </a:r>
                      </a:p>
                    </a:txBody>
                    <a:tcPr>
                      <a:lnT w="12700" cap="flat" cmpd="sng" algn="ctr">
                        <a:solidFill>
                          <a:scrgbClr r="0" g="0" b="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6C8045-74B6-5345-9EB8-370A90378EED}"/>
                </a:ext>
              </a:extLst>
            </p:cNvPr>
            <p:cNvSpPr/>
            <p:nvPr/>
          </p:nvSpPr>
          <p:spPr>
            <a:xfrm>
              <a:off x="4846320" y="773317"/>
              <a:ext cx="1954530" cy="233172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626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9A3E-65B8-854F-9971-0317E096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NZE vowels</a:t>
            </a:r>
          </a:p>
        </p:txBody>
      </p:sp>
      <p:pic>
        <p:nvPicPr>
          <p:cNvPr id="8" name="Picture 7" descr="Macintosh HD:Users:EvanHazenberg:Desktop:Thesis stuff:phonetic stuff:vowels:spontaneous vowels:spontaneous vowels 2015_07_09:NORM:all vowels:just plots:all vowels, mean of all speakers.png">
            <a:extLst>
              <a:ext uri="{FF2B5EF4-FFF2-40B4-BE49-F238E27FC236}">
                <a16:creationId xmlns:a16="http://schemas.microsoft.com/office/drawing/2014/main" id="{4AD6215B-5CE2-684C-9A00-77D467C69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222" y="522830"/>
            <a:ext cx="6528610" cy="6017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98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9A3E-65B8-854F-9971-0317E096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NZE vowels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5DE0C0-C682-3445-87CB-35CEE0E290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052" y="460531"/>
            <a:ext cx="6552708" cy="6061555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34F8D18-8BA6-0749-956F-642464527F53}"/>
              </a:ext>
            </a:extLst>
          </p:cNvPr>
          <p:cNvSpPr/>
          <p:nvPr/>
        </p:nvSpPr>
        <p:spPr>
          <a:xfrm rot="19656012">
            <a:off x="5989969" y="1494509"/>
            <a:ext cx="719528" cy="11544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4CFF36-D4E6-1943-B4A8-B9353FD301B5}"/>
              </a:ext>
            </a:extLst>
          </p:cNvPr>
          <p:cNvSpPr/>
          <p:nvPr/>
        </p:nvSpPr>
        <p:spPr>
          <a:xfrm rot="19656012">
            <a:off x="6352513" y="3105733"/>
            <a:ext cx="719528" cy="11544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FCC858-94BE-1A4F-9A66-7B865417A9CE}"/>
              </a:ext>
            </a:extLst>
          </p:cNvPr>
          <p:cNvSpPr/>
          <p:nvPr/>
        </p:nvSpPr>
        <p:spPr>
          <a:xfrm>
            <a:off x="7587169" y="1804566"/>
            <a:ext cx="1766693" cy="5343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94DA1-C64C-4E45-92D0-AF4BD50D2809}"/>
              </a:ext>
            </a:extLst>
          </p:cNvPr>
          <p:cNvSpPr txBox="1"/>
          <p:nvPr/>
        </p:nvSpPr>
        <p:spPr>
          <a:xfrm>
            <a:off x="5308508" y="2338944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82F4D0-8C6D-A942-8CA5-6DBCE2679A00}"/>
              </a:ext>
            </a:extLst>
          </p:cNvPr>
          <p:cNvSpPr txBox="1"/>
          <p:nvPr/>
        </p:nvSpPr>
        <p:spPr>
          <a:xfrm>
            <a:off x="5736670" y="3993805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FB2243-B0F3-CE4A-8F4A-423820FEECA1}"/>
              </a:ext>
            </a:extLst>
          </p:cNvPr>
          <p:cNvSpPr txBox="1"/>
          <p:nvPr/>
        </p:nvSpPr>
        <p:spPr>
          <a:xfrm>
            <a:off x="8218957" y="143523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FOOT</a:t>
            </a:r>
          </a:p>
        </p:txBody>
      </p:sp>
    </p:spTree>
    <p:extLst>
      <p:ext uri="{BB962C8B-B14F-4D97-AF65-F5344CB8AC3E}">
        <p14:creationId xmlns:p14="http://schemas.microsoft.com/office/powerpoint/2010/main" val="169007313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{A5C761D8-6D4F-1E49-9C2C-80D04E9A2F69}tf10001124</Template>
  <TotalTime>6298</TotalTime>
  <Words>2044</Words>
  <Application>Microsoft Macintosh PowerPoint</Application>
  <PresentationFormat>Widescreen</PresentationFormat>
  <Paragraphs>407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Mincho</vt:lpstr>
      <vt:lpstr>Calibri</vt:lpstr>
      <vt:lpstr>Cambria</vt:lpstr>
      <vt:lpstr>Corbel</vt:lpstr>
      <vt:lpstr>Times New Roman</vt:lpstr>
      <vt:lpstr>Verdana</vt:lpstr>
      <vt:lpstr>Wingdings</vt:lpstr>
      <vt:lpstr>Wingdings 2</vt:lpstr>
      <vt:lpstr>Frame</vt:lpstr>
      <vt:lpstr>Linguistic observations of social change: Lesbian identities in New Zealand    Lavender Langauges 26 – Göteborg, 2-5 May 2019</vt:lpstr>
      <vt:lpstr>Introduction: Sexuality in sociophonetics</vt:lpstr>
      <vt:lpstr>Introduction: Sexuality in sociophonetics</vt:lpstr>
      <vt:lpstr>New Zealand</vt:lpstr>
      <vt:lpstr>New Zealand</vt:lpstr>
      <vt:lpstr>New Zealand</vt:lpstr>
      <vt:lpstr>This project</vt:lpstr>
      <vt:lpstr>NZE vowels</vt:lpstr>
      <vt:lpstr>NZE vowels</vt:lpstr>
      <vt:lpstr>NZE vowels</vt:lpstr>
      <vt:lpstr>Vowels</vt:lpstr>
      <vt:lpstr>FOOT</vt:lpstr>
      <vt:lpstr>DRESS</vt:lpstr>
      <vt:lpstr>TRAP</vt:lpstr>
      <vt:lpstr>Vowels</vt:lpstr>
      <vt:lpstr>The story so far</vt:lpstr>
      <vt:lpstr>Why?</vt:lpstr>
      <vt:lpstr>The big(ger) picture</vt:lpstr>
      <vt:lpstr>The big(ger) picture</vt:lpstr>
      <vt:lpstr>Thank you!  …any 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Seen but not heard: Lesbian identities in New Zealand</dc:title>
  <dc:creator>Evan Hazenberg</dc:creator>
  <cp:lastModifiedBy>Evan Hazenberg</cp:lastModifiedBy>
  <cp:revision>235</cp:revision>
  <cp:lastPrinted>2019-02-22T17:54:09Z</cp:lastPrinted>
  <dcterms:created xsi:type="dcterms:W3CDTF">2019-02-20T09:53:53Z</dcterms:created>
  <dcterms:modified xsi:type="dcterms:W3CDTF">2019-07-13T21:29:06Z</dcterms:modified>
</cp:coreProperties>
</file>